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58" r:id="rId2"/>
    <p:sldId id="368" r:id="rId3"/>
    <p:sldId id="369" r:id="rId4"/>
    <p:sldId id="371" r:id="rId5"/>
    <p:sldId id="372" r:id="rId6"/>
    <p:sldId id="373" r:id="rId7"/>
    <p:sldId id="375" r:id="rId8"/>
    <p:sldId id="376" r:id="rId9"/>
    <p:sldId id="377" r:id="rId10"/>
    <p:sldId id="382" r:id="rId11"/>
  </p:sldIdLst>
  <p:sldSz cx="9144000" cy="6858000" type="screen4x3"/>
  <p:notesSz cx="6735763" cy="9866313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n Turpcu" initials="CT" lastIdx="1" clrIdx="0">
    <p:extLst>
      <p:ext uri="{19B8F6BF-5375-455C-9EA6-DF929625EA0E}">
        <p15:presenceInfo xmlns:p15="http://schemas.microsoft.com/office/powerpoint/2012/main" userId="S-1-5-21-3738314056-288520165-278773844-29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5698" autoAdjust="0"/>
  </p:normalViewPr>
  <p:slideViewPr>
    <p:cSldViewPr>
      <p:cViewPr varScale="1">
        <p:scale>
          <a:sx n="109" d="100"/>
          <a:sy n="109" d="100"/>
        </p:scale>
        <p:origin x="154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400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46AD403-72A0-4640-AD35-E7C3677CB999}" type="datetimeFigureOut">
              <a:rPr lang="en-GB"/>
              <a:pPr>
                <a:defRPr/>
              </a:pPr>
              <a:t>23/10/2023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8FFD6FD-129B-4758-906E-885D6221C8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141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7B9E84-2683-467E-BE04-F8F40662D0C2}" type="datetimeFigureOut">
              <a:rPr lang="tr-TR"/>
              <a:pPr>
                <a:defRPr/>
              </a:pPr>
              <a:t>23.10.2023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368D6F0-F65B-4391-8628-4416B4CF52E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47695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471738" indent="-2238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28938" indent="-2238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386138" indent="-2238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43338" indent="-2238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382C43C-875C-4E30-B4CD-8A35FCE3736E}" type="slidenum">
              <a:rPr lang="tr-TR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tr-T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03288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83565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4111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4317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3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81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078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" name="Veri Yer Tutucusu 3"/>
          <p:cNvSpPr>
            <a:spLocks noGrp="1"/>
          </p:cNvSpPr>
          <p:nvPr>
            <p:ph type="dt" sz="half" idx="10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92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" name="Veri Yer Tutucusu 3"/>
          <p:cNvSpPr>
            <a:spLocks noGrp="1"/>
          </p:cNvSpPr>
          <p:nvPr>
            <p:ph type="dt" sz="half" idx="10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27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8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4773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836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Veri Yer Tutucusu 3"/>
          <p:cNvSpPr>
            <a:spLocks noGrp="1"/>
          </p:cNvSpPr>
          <p:nvPr>
            <p:ph type="dt" sz="half" idx="10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8829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014E4-0E87-43A3-9BB6-243A5B339E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8" name="Veri Yer Tutucusu 3"/>
          <p:cNvSpPr>
            <a:spLocks noGrp="1"/>
          </p:cNvSpPr>
          <p:nvPr>
            <p:ph type="dt" sz="half" idx="13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6302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104775"/>
            <a:ext cx="74422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0163"/>
            <a:ext cx="9144000" cy="7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559"/>
            <a:ext cx="9144000" cy="8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79911"/>
            <a:ext cx="6781800" cy="501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1364866"/>
            <a:ext cx="8499476" cy="4807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10.01.2023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662D07CC-E8EF-47AC-9A3A-BAD86A1AD8CA}"/>
              </a:ext>
            </a:extLst>
          </p:cNvPr>
          <p:cNvSpPr txBox="1"/>
          <p:nvPr userDrawn="1"/>
        </p:nvSpPr>
        <p:spPr>
          <a:xfrm>
            <a:off x="48717" y="1850580"/>
            <a:ext cx="289823" cy="3999229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i="0" spc="15" dirty="0">
                <a:solidFill>
                  <a:srgbClr val="ED1E36"/>
                </a:solidFill>
                <a:latin typeface="Avenir Book" panose="02000503020000020003" pitchFamily="2" charset="0"/>
                <a:cs typeface="Avenir-LightOblique"/>
              </a:rPr>
              <a:t>Mali İşbirliği </a:t>
            </a:r>
            <a:r>
              <a:rPr sz="900" i="0" spc="10" dirty="0">
                <a:solidFill>
                  <a:srgbClr val="ED1E36"/>
                </a:solidFill>
                <a:latin typeface="Avenir Book" panose="02000503020000020003" pitchFamily="2" charset="0"/>
                <a:cs typeface="Avenir-LightOblique"/>
              </a:rPr>
              <a:t>ve Proje </a:t>
            </a:r>
            <a:r>
              <a:rPr sz="900" i="0" spc="15" dirty="0">
                <a:solidFill>
                  <a:srgbClr val="ED1E36"/>
                </a:solidFill>
                <a:latin typeface="Avenir Book" panose="02000503020000020003" pitchFamily="2" charset="0"/>
                <a:cs typeface="Avenir-LightOblique"/>
              </a:rPr>
              <a:t>Uygulama Genel</a:t>
            </a:r>
            <a:r>
              <a:rPr sz="900" i="0" spc="195" dirty="0">
                <a:solidFill>
                  <a:srgbClr val="ED1E36"/>
                </a:solidFill>
                <a:latin typeface="Avenir Book" panose="02000503020000020003" pitchFamily="2" charset="0"/>
                <a:cs typeface="Avenir-LightOblique"/>
              </a:rPr>
              <a:t> </a:t>
            </a:r>
            <a:r>
              <a:rPr sz="900" i="0" spc="20" dirty="0">
                <a:solidFill>
                  <a:srgbClr val="ED1E36"/>
                </a:solidFill>
                <a:latin typeface="Avenir Book" panose="02000503020000020003" pitchFamily="2" charset="0"/>
                <a:cs typeface="Avenir-LightOblique"/>
              </a:rPr>
              <a:t>Müdürlüğü</a:t>
            </a:r>
            <a:endParaRPr sz="900" i="0" dirty="0">
              <a:latin typeface="Avenir Book" panose="02000503020000020003" pitchFamily="2" charset="0"/>
              <a:cs typeface="Avenir-LightOblique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900" i="0" spc="15" dirty="0">
                <a:solidFill>
                  <a:srgbClr val="0558A6"/>
                </a:solidFill>
                <a:latin typeface="Avenir Book" panose="02000503020000020003" pitchFamily="2" charset="0"/>
                <a:cs typeface="Avenir-LightOblique"/>
              </a:rPr>
              <a:t>Directorate General </a:t>
            </a:r>
            <a:r>
              <a:rPr sz="900" i="0" spc="10" dirty="0">
                <a:solidFill>
                  <a:srgbClr val="0558A6"/>
                </a:solidFill>
                <a:latin typeface="Avenir Book" panose="02000503020000020003" pitchFamily="2" charset="0"/>
                <a:cs typeface="Avenir-LightOblique"/>
              </a:rPr>
              <a:t>for </a:t>
            </a:r>
            <a:r>
              <a:rPr sz="900" i="0" spc="15" dirty="0">
                <a:solidFill>
                  <a:srgbClr val="0558A6"/>
                </a:solidFill>
                <a:latin typeface="Avenir Book" panose="02000503020000020003" pitchFamily="2" charset="0"/>
                <a:cs typeface="Avenir-LightOblique"/>
              </a:rPr>
              <a:t>Financial Cooperation </a:t>
            </a:r>
            <a:r>
              <a:rPr sz="900" i="0" spc="10" dirty="0">
                <a:solidFill>
                  <a:srgbClr val="0558A6"/>
                </a:solidFill>
                <a:latin typeface="Avenir Book" panose="02000503020000020003" pitchFamily="2" charset="0"/>
                <a:cs typeface="Avenir-LightOblique"/>
              </a:rPr>
              <a:t>and </a:t>
            </a:r>
            <a:r>
              <a:rPr sz="900" i="0" spc="15" dirty="0">
                <a:solidFill>
                  <a:srgbClr val="0558A6"/>
                </a:solidFill>
                <a:latin typeface="Avenir Book" panose="02000503020000020003" pitchFamily="2" charset="0"/>
                <a:cs typeface="Avenir-LightOblique"/>
              </a:rPr>
              <a:t>Project</a:t>
            </a:r>
            <a:r>
              <a:rPr sz="900" i="0" spc="245" dirty="0">
                <a:solidFill>
                  <a:srgbClr val="0558A6"/>
                </a:solidFill>
                <a:latin typeface="Avenir Book" panose="02000503020000020003" pitchFamily="2" charset="0"/>
                <a:cs typeface="Avenir-LightOblique"/>
              </a:rPr>
              <a:t> </a:t>
            </a:r>
            <a:r>
              <a:rPr sz="900" i="0" spc="20" dirty="0">
                <a:solidFill>
                  <a:srgbClr val="0558A6"/>
                </a:solidFill>
                <a:latin typeface="Avenir Book" panose="02000503020000020003" pitchFamily="2" charset="0"/>
                <a:cs typeface="Avenir-LightOblique"/>
              </a:rPr>
              <a:t>Implementation</a:t>
            </a:r>
            <a:endParaRPr sz="900" i="0" dirty="0">
              <a:latin typeface="Avenir Book" panose="02000503020000020003" pitchFamily="2" charset="0"/>
              <a:cs typeface="Avenir-LightOblique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476" y="12650"/>
            <a:ext cx="1104701" cy="1196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bcbgtr@ab.gov.tr" TargetMode="External"/><Relationship Id="rId2" Type="http://schemas.openxmlformats.org/officeDocument/2006/relationships/hyperlink" Target="mailto:cbc@ab.gov.t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286075" y="2132856"/>
            <a:ext cx="8713663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tr-TR" sz="2400" b="1" spc="-150" dirty="0">
              <a:solidFill>
                <a:schemeClr val="tx2"/>
              </a:solidFill>
              <a:latin typeface="+mj-lt"/>
            </a:endParaRPr>
          </a:p>
          <a:p>
            <a:pPr algn="ctr">
              <a:spcBef>
                <a:spcPct val="20000"/>
              </a:spcBef>
              <a:defRPr/>
            </a:pPr>
            <a:endParaRPr lang="tr-TR" sz="3200" b="1" spc="-150" dirty="0">
              <a:solidFill>
                <a:schemeClr val="tx2"/>
              </a:solidFill>
              <a:latin typeface="+mj-lt"/>
            </a:endParaRPr>
          </a:p>
          <a:p>
            <a:pPr algn="ctr">
              <a:spcBef>
                <a:spcPct val="20000"/>
              </a:spcBef>
              <a:defRPr/>
            </a:pPr>
            <a:endParaRPr lang="tr-TR" sz="3200" b="1" spc="-15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Veri Yer Tutucusu 3"/>
          <p:cNvSpPr>
            <a:spLocks noGrp="1"/>
          </p:cNvSpPr>
          <p:nvPr>
            <p:ph type="dt" sz="half" idx="2"/>
          </p:nvPr>
        </p:nvSpPr>
        <p:spPr>
          <a:xfrm>
            <a:off x="804468" y="6519742"/>
            <a:ext cx="1814041" cy="22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03.04.2023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75856" y="6523318"/>
            <a:ext cx="3023402" cy="22959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>
              <a:defRPr/>
            </a:pPr>
            <a:r>
              <a:rPr lang="tr-TR" dirty="0" smtClean="0"/>
              <a:t>Sınır Ötesi İşbirliği Daire Başkanlığı </a:t>
            </a:r>
            <a:endParaRPr lang="tr-TR" dirty="0"/>
          </a:p>
        </p:txBody>
      </p:sp>
      <p:sp>
        <p:nvSpPr>
          <p:cNvPr id="11" name="12 İçerik Yer Tutucusu"/>
          <p:cNvSpPr txBox="1">
            <a:spLocks/>
          </p:cNvSpPr>
          <p:nvPr/>
        </p:nvSpPr>
        <p:spPr bwMode="auto">
          <a:xfrm>
            <a:off x="837333" y="990886"/>
            <a:ext cx="7740994" cy="409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566"/>
              </a:spcBef>
              <a:buNone/>
            </a:pPr>
            <a:endParaRPr lang="tr-TR" altLang="en-US" sz="943" b="1" dirty="0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pPr algn="ctr">
              <a:buFont typeface="Arial" panose="020B0604020202020204" pitchFamily="34" charset="0"/>
              <a:buNone/>
            </a:pPr>
            <a:endParaRPr lang="tr-TR" altLang="en-US" sz="1697" dirty="0">
              <a:solidFill>
                <a:schemeClr val="tx2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algn="ctr">
              <a:buFont typeface="Arial" panose="020B0604020202020204" pitchFamily="34" charset="0"/>
              <a:buNone/>
            </a:pPr>
            <a:endParaRPr lang="tr-TR" altLang="en-US" sz="1697" dirty="0">
              <a:solidFill>
                <a:schemeClr val="tx2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tr-TR" altLang="en-US" sz="2735" b="1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INTERREG BULGARİSTAN-TÜRKİYE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tr-TR" altLang="en-US" sz="2735" b="1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SINIR </a:t>
            </a:r>
            <a:r>
              <a:rPr lang="tr-TR" altLang="en-US" sz="2735" b="1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ÖTESİ İŞBİRLİĞİ </a:t>
            </a:r>
            <a:r>
              <a:rPr lang="tr-TR" altLang="en-US" sz="2735" b="1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PROGRAMI</a:t>
            </a:r>
            <a:endParaRPr lang="tr-TR" altLang="en-US" sz="2735" b="1" dirty="0">
              <a:solidFill>
                <a:schemeClr val="tx2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875784" y="3140968"/>
            <a:ext cx="73752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cbc.ab.gov.tr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279930"/>
            <a:ext cx="5797296" cy="174650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 txBox="1">
            <a:spLocks/>
          </p:cNvSpPr>
          <p:nvPr/>
        </p:nvSpPr>
        <p:spPr bwMode="auto">
          <a:xfrm>
            <a:off x="251521" y="1412776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  <a:defRPr/>
            </a:pPr>
            <a:endParaRPr lang="tr-TR" sz="1800" dirty="0" smtClean="0">
              <a:solidFill>
                <a:srgbClr val="002060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sz="1400" dirty="0">
              <a:solidFill>
                <a:srgbClr val="002060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tr-TR" altLang="tr-TR" sz="4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indent="0" algn="ctr" fontAlgn="auto">
              <a:spcBef>
                <a:spcPts val="3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altLang="tr-TR" sz="4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Saygılarımızla.</a:t>
            </a:r>
            <a:endParaRPr lang="tr-TR" altLang="tr-TR" sz="2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FontTx/>
              <a:buNone/>
              <a:defRPr/>
            </a:pPr>
            <a:r>
              <a:rPr lang="tr-TR" altLang="tr-TR" sz="2800" dirty="0" smtClean="0">
                <a:solidFill>
                  <a:srgbClr val="002060"/>
                </a:solidFill>
              </a:rPr>
              <a:t>Sınır Ötesi İşbirliği Daire Başkanlığı</a:t>
            </a:r>
          </a:p>
          <a:p>
            <a:pPr marL="0" indent="0" algn="ctr">
              <a:buFontTx/>
              <a:buNone/>
              <a:defRPr/>
            </a:pPr>
            <a:r>
              <a:rPr lang="tr-TR" altLang="tr-TR" sz="1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cbc.ab.gov.tr</a:t>
            </a:r>
          </a:p>
          <a:p>
            <a:pPr marL="0" indent="0" algn="ctr">
              <a:buFontTx/>
              <a:buNone/>
              <a:defRPr/>
            </a:pPr>
            <a:r>
              <a:rPr lang="tr-TR" altLang="tr-TR" sz="18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hlinkClick r:id="rId2"/>
              </a:rPr>
              <a:t>cbc@ab.gov.tr</a:t>
            </a:r>
            <a:endParaRPr lang="tr-TR" altLang="tr-TR" sz="18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FontTx/>
              <a:buNone/>
              <a:defRPr/>
            </a:pPr>
            <a:r>
              <a:rPr lang="tr-TR" altLang="tr-TR" sz="18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hlinkClick r:id="rId3"/>
              </a:rPr>
              <a:t>cbcbgtr@ab.gov.tr</a:t>
            </a:r>
            <a:endParaRPr lang="tr-TR" altLang="tr-TR" sz="18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FontTx/>
              <a:buNone/>
              <a:defRPr/>
            </a:pPr>
            <a:endParaRPr lang="en-US" altLang="tr-TR" sz="18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sz="1800" dirty="0">
              <a:solidFill>
                <a:srgbClr val="002060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51795"/>
            <a:ext cx="5040560" cy="151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0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>
            <a:spLocks noChangeArrowheads="1"/>
          </p:cNvSpPr>
          <p:nvPr/>
        </p:nvSpPr>
        <p:spPr bwMode="auto">
          <a:xfrm>
            <a:off x="379639" y="367288"/>
            <a:ext cx="74161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Bulgaristan-Türkiye SÖİ Programı</a:t>
            </a:r>
            <a:endParaRPr lang="tr-TR" altLang="tr-TR" sz="2400" b="1" dirty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1556792"/>
            <a:ext cx="4645552" cy="449569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83568" y="2276872"/>
            <a:ext cx="3096344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i="1" kern="0" dirty="0" smtClean="0">
                <a:solidFill>
                  <a:srgbClr val="1F497D"/>
                </a:solidFill>
              </a:rPr>
              <a:t>PROGRAM ALANI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800" b="1" i="1" kern="0" dirty="0">
              <a:solidFill>
                <a:srgbClr val="1F497D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i="1" kern="0" dirty="0" smtClean="0">
                <a:solidFill>
                  <a:srgbClr val="1F497D"/>
                </a:solidFill>
              </a:rPr>
              <a:t>Edirne &amp; Kırklareli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i="1" kern="0" dirty="0" err="1" smtClean="0">
                <a:solidFill>
                  <a:srgbClr val="1F497D"/>
                </a:solidFill>
              </a:rPr>
              <a:t>Haskovo</a:t>
            </a:r>
            <a:r>
              <a:rPr lang="tr-TR" sz="2000" b="1" i="1" kern="0" dirty="0" smtClean="0">
                <a:solidFill>
                  <a:srgbClr val="1F497D"/>
                </a:solidFill>
              </a:rPr>
              <a:t>, </a:t>
            </a:r>
            <a:r>
              <a:rPr lang="tr-TR" sz="2000" b="1" i="1" kern="0" dirty="0" err="1" smtClean="0">
                <a:solidFill>
                  <a:srgbClr val="1F497D"/>
                </a:solidFill>
              </a:rPr>
              <a:t>Burgas</a:t>
            </a:r>
            <a:r>
              <a:rPr lang="tr-TR" sz="2000" b="1" i="1" kern="0" dirty="0" smtClean="0">
                <a:solidFill>
                  <a:srgbClr val="1F497D"/>
                </a:solidFill>
              </a:rPr>
              <a:t> &amp; </a:t>
            </a:r>
            <a:r>
              <a:rPr lang="tr-TR" sz="2000" b="1" i="1" kern="0" dirty="0" err="1" smtClean="0">
                <a:solidFill>
                  <a:srgbClr val="1F497D"/>
                </a:solidFill>
              </a:rPr>
              <a:t>Yambol</a:t>
            </a:r>
            <a:endParaRPr lang="tr-TR" sz="2000" b="1" i="1" kern="0" dirty="0" smtClean="0">
              <a:solidFill>
                <a:srgbClr val="1F497D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2000" b="1" i="1" kern="0" dirty="0" smtClean="0">
              <a:solidFill>
                <a:srgbClr val="1F497D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2000" b="1" i="1" kern="0" dirty="0">
              <a:solidFill>
                <a:srgbClr val="1F497D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i="1" kern="0" dirty="0">
                <a:solidFill>
                  <a:srgbClr val="1F497D"/>
                </a:solidFill>
              </a:rPr>
              <a:t>YENİ DÖNEM BÜTÇESİ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700" b="1" i="1" kern="0" dirty="0">
              <a:solidFill>
                <a:srgbClr val="1F497D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i="1" kern="0" dirty="0">
                <a:solidFill>
                  <a:srgbClr val="1F497D"/>
                </a:solidFill>
              </a:rPr>
              <a:t>34.4 Milyon Avro</a:t>
            </a:r>
          </a:p>
          <a:p>
            <a:pPr algn="ctr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tr-TR" sz="2000" b="1" i="1" kern="0" dirty="0">
                <a:solidFill>
                  <a:srgbClr val="1F497D"/>
                </a:solidFill>
              </a:rPr>
              <a:t>85% </a:t>
            </a:r>
            <a:r>
              <a:rPr lang="tr-TR" sz="2000" b="1" i="1" kern="0" dirty="0" smtClean="0">
                <a:solidFill>
                  <a:srgbClr val="1F497D"/>
                </a:solidFill>
              </a:rPr>
              <a:t>AB Katkısı</a:t>
            </a:r>
            <a:endParaRPr lang="tr-TR" sz="2000" b="1" i="1" kern="0" dirty="0">
              <a:solidFill>
                <a:srgbClr val="1F497D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i="1" kern="0" dirty="0">
                <a:solidFill>
                  <a:srgbClr val="1F497D"/>
                </a:solidFill>
              </a:rPr>
              <a:t>15% Eş-finansman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2000" b="1" i="1" kern="0" dirty="0">
              <a:solidFill>
                <a:srgbClr val="1F497D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199" y="271511"/>
            <a:ext cx="2168273" cy="65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5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67710" y="383566"/>
            <a:ext cx="54295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spc="-150" dirty="0">
                <a:solidFill>
                  <a:srgbClr val="002060"/>
                </a:solidFill>
                <a:latin typeface="Calibri"/>
                <a:ea typeface="+mj-ea"/>
              </a:rPr>
              <a:t> </a:t>
            </a:r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 </a:t>
            </a:r>
            <a:r>
              <a:rPr lang="tr-TR" sz="2400" b="1" spc="-150" dirty="0">
                <a:solidFill>
                  <a:srgbClr val="002060"/>
                </a:solidFill>
                <a:latin typeface="Calibri"/>
                <a:ea typeface="+mj-ea"/>
              </a:rPr>
              <a:t>Bulgaristan-Türkiye SÖİ </a:t>
            </a:r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Programı İdari Yapısı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611560" y="1700808"/>
            <a:ext cx="734481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Aft>
                <a:spcPts val="1200"/>
              </a:spcAft>
              <a:defRPr/>
            </a:pP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Yönetim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Makamı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: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Bulgaristan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Bölgesel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Kalkınma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tr-TR" dirty="0">
                <a:solidFill>
                  <a:srgbClr val="1F497D"/>
                </a:solidFill>
                <a:latin typeface="Calibri"/>
                <a:cs typeface="+mn-cs"/>
              </a:rPr>
              <a:t>ve Bayındırlık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Bakanlığı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</a:p>
          <a:p>
            <a:pPr lvl="0" eaLnBrk="1" fontAlgn="auto" hangingPunct="1">
              <a:spcAft>
                <a:spcPts val="1200"/>
              </a:spcAft>
              <a:defRPr/>
            </a:pP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Ulusal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Otorite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: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Avrupa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Birliği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Ba</a:t>
            </a:r>
            <a:r>
              <a:rPr lang="tr-TR" dirty="0">
                <a:solidFill>
                  <a:srgbClr val="1F497D"/>
                </a:solidFill>
                <a:latin typeface="Calibri"/>
                <a:cs typeface="+mn-cs"/>
              </a:rPr>
              <a:t>ş</a:t>
            </a:r>
            <a:r>
              <a:rPr lang="en-US" dirty="0" err="1" smtClean="0">
                <a:solidFill>
                  <a:srgbClr val="1F497D"/>
                </a:solidFill>
                <a:latin typeface="Calibri"/>
                <a:cs typeface="+mn-cs"/>
              </a:rPr>
              <a:t>kanlığı</a:t>
            </a:r>
            <a:endParaRPr lang="en-US" dirty="0">
              <a:solidFill>
                <a:srgbClr val="1F497D"/>
              </a:solidFill>
              <a:latin typeface="Calibri"/>
              <a:cs typeface="+mn-cs"/>
            </a:endParaRPr>
          </a:p>
          <a:p>
            <a:pPr lvl="0" eaLnBrk="1" fontAlgn="auto" hangingPunct="1">
              <a:spcAft>
                <a:spcPts val="1200"/>
              </a:spcAft>
              <a:defRPr/>
            </a:pP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Ortak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İzleme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b="1" dirty="0" err="1" smtClean="0">
                <a:solidFill>
                  <a:srgbClr val="1F497D"/>
                </a:solidFill>
                <a:latin typeface="Calibri"/>
                <a:cs typeface="+mn-cs"/>
              </a:rPr>
              <a:t>Komitesi</a:t>
            </a:r>
            <a:r>
              <a:rPr lang="en-US" b="1" dirty="0" smtClean="0">
                <a:solidFill>
                  <a:srgbClr val="1F497D"/>
                </a:solidFill>
                <a:latin typeface="Calibri"/>
                <a:cs typeface="+mn-cs"/>
              </a:rPr>
              <a:t>: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İki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ülkede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ulusal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,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bölgesel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ve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yerel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düzeydeki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temsilcilerden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latin typeface="Calibri"/>
                <a:cs typeface="+mn-cs"/>
              </a:rPr>
              <a:t>oluş</a:t>
            </a:r>
            <a:r>
              <a:rPr lang="tr-TR" dirty="0" smtClean="0">
                <a:solidFill>
                  <a:srgbClr val="1F497D"/>
                </a:solidFill>
                <a:latin typeface="Calibri"/>
                <a:cs typeface="+mn-cs"/>
              </a:rPr>
              <a:t>an Programın temel karar alma mekanizmasıdır.</a:t>
            </a:r>
          </a:p>
          <a:p>
            <a:pPr lvl="0" eaLnBrk="1" fontAlgn="auto" hangingPunct="1">
              <a:spcAft>
                <a:spcPts val="1200"/>
              </a:spcAft>
              <a:defRPr/>
            </a:pPr>
            <a:r>
              <a:rPr lang="tr-TR" b="1" dirty="0" smtClean="0">
                <a:solidFill>
                  <a:srgbClr val="1F497D"/>
                </a:solidFill>
                <a:latin typeface="Calibri"/>
                <a:cs typeface="+mn-cs"/>
              </a:rPr>
              <a:t>Strateji Kurulu: </a:t>
            </a:r>
            <a:r>
              <a:rPr lang="tr-TR" dirty="0">
                <a:solidFill>
                  <a:srgbClr val="1F497D"/>
                </a:solidFill>
                <a:latin typeface="Calibri"/>
              </a:rPr>
              <a:t>(2021-2027)</a:t>
            </a:r>
            <a:r>
              <a:rPr lang="tr-TR" dirty="0" smtClean="0">
                <a:solidFill>
                  <a:srgbClr val="1F497D"/>
                </a:solidFill>
                <a:latin typeface="Calibri"/>
                <a:cs typeface="+mn-cs"/>
              </a:rPr>
              <a:t> ‘PO5 – Vatandaşlara daha yakın bir Avrupa’ önceliği altındaki çağrıların yönetimi ve değerlendirilmesinden sorumludur.</a:t>
            </a:r>
            <a:endParaRPr lang="en-US" dirty="0">
              <a:solidFill>
                <a:srgbClr val="1F497D"/>
              </a:solidFill>
              <a:latin typeface="Calibri"/>
              <a:cs typeface="+mn-cs"/>
            </a:endParaRPr>
          </a:p>
          <a:p>
            <a:pPr lvl="0" eaLnBrk="1" fontAlgn="auto" hangingPunct="1">
              <a:spcAft>
                <a:spcPts val="1200"/>
              </a:spcAft>
              <a:defRPr/>
            </a:pP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Ortak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Sekretarya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(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Hasköy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)</a:t>
            </a:r>
            <a:r>
              <a:rPr lang="tr-TR" b="1" dirty="0">
                <a:solidFill>
                  <a:srgbClr val="1F497D"/>
                </a:solidFill>
                <a:latin typeface="Calibri"/>
                <a:cs typeface="+mn-cs"/>
              </a:rPr>
              <a:t> + 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Ortak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Sekretarya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tr-TR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Destek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b="1" dirty="0" err="1">
                <a:solidFill>
                  <a:srgbClr val="1F497D"/>
                </a:solidFill>
                <a:latin typeface="Calibri"/>
                <a:cs typeface="+mn-cs"/>
              </a:rPr>
              <a:t>Ofisi</a:t>
            </a:r>
            <a:r>
              <a:rPr lang="en-US" b="1" dirty="0">
                <a:solidFill>
                  <a:srgbClr val="1F497D"/>
                </a:solidFill>
                <a:latin typeface="Calibri"/>
                <a:cs typeface="+mn-cs"/>
              </a:rPr>
              <a:t> (Edirne)</a:t>
            </a:r>
            <a:r>
              <a:rPr lang="tr-TR" b="1" dirty="0">
                <a:solidFill>
                  <a:srgbClr val="1F497D"/>
                </a:solidFill>
                <a:latin typeface="Calibri"/>
                <a:cs typeface="+mn-cs"/>
              </a:rPr>
              <a:t> :</a:t>
            </a:r>
            <a:endParaRPr lang="en-US" b="1" dirty="0">
              <a:solidFill>
                <a:srgbClr val="1F497D"/>
              </a:solidFill>
              <a:latin typeface="Calibri"/>
              <a:cs typeface="+mn-cs"/>
            </a:endParaRP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Program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ve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potansiyel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yararlanıcılara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/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yararlanıcılar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arasındaki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en-US" dirty="0" err="1">
                <a:solidFill>
                  <a:srgbClr val="1F497D"/>
                </a:solidFill>
                <a:latin typeface="Calibri"/>
                <a:cs typeface="+mn-cs"/>
              </a:rPr>
              <a:t>irtibat</a:t>
            </a:r>
            <a:r>
              <a:rPr lang="en-US" dirty="0">
                <a:solidFill>
                  <a:srgbClr val="1F497D"/>
                </a:solidFill>
                <a:latin typeface="Calibri"/>
                <a:cs typeface="+mn-cs"/>
              </a:rPr>
              <a:t> </a:t>
            </a:r>
            <a:r>
              <a:rPr lang="tr-TR" dirty="0">
                <a:solidFill>
                  <a:srgbClr val="1F497D"/>
                </a:solidFill>
                <a:latin typeface="Calibri"/>
                <a:cs typeface="+mn-cs"/>
              </a:rPr>
              <a:t>          </a:t>
            </a:r>
            <a:r>
              <a:rPr lang="en-US" dirty="0" err="1" smtClean="0">
                <a:solidFill>
                  <a:srgbClr val="1F497D"/>
                </a:solidFill>
                <a:latin typeface="Calibri"/>
                <a:cs typeface="+mn-cs"/>
              </a:rPr>
              <a:t>noktasıdır</a:t>
            </a:r>
            <a:r>
              <a:rPr lang="tr-TR" dirty="0" smtClean="0">
                <a:solidFill>
                  <a:srgbClr val="1F497D"/>
                </a:solidFill>
                <a:latin typeface="Calibri"/>
                <a:cs typeface="+mn-cs"/>
              </a:rPr>
              <a:t>.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tr-TR" altLang="tr-TR" b="1" dirty="0" smtClean="0">
                <a:solidFill>
                  <a:srgbClr val="1F497D"/>
                </a:solidFill>
                <a:latin typeface="Calibri"/>
                <a:cs typeface="+mn-cs"/>
              </a:rPr>
              <a:t>Denetim </a:t>
            </a:r>
            <a:r>
              <a:rPr lang="tr-TR" altLang="tr-TR" b="1" dirty="0">
                <a:solidFill>
                  <a:srgbClr val="1F497D"/>
                </a:solidFill>
                <a:latin typeface="Calibri"/>
                <a:cs typeface="+mn-cs"/>
              </a:rPr>
              <a:t>makamı: </a:t>
            </a:r>
            <a:r>
              <a:rPr lang="tr-TR" altLang="tr-TR" dirty="0">
                <a:solidFill>
                  <a:srgbClr val="1F497D"/>
                </a:solidFill>
                <a:latin typeface="Calibri"/>
                <a:cs typeface="+mn-cs"/>
              </a:rPr>
              <a:t>Hazine Kontrolörleri </a:t>
            </a:r>
            <a:r>
              <a:rPr lang="tr-TR" altLang="tr-TR" dirty="0" smtClean="0">
                <a:solidFill>
                  <a:srgbClr val="1F497D"/>
                </a:solidFill>
                <a:latin typeface="Calibri"/>
                <a:cs typeface="+mn-cs"/>
              </a:rPr>
              <a:t>Kurulu</a:t>
            </a:r>
            <a:endParaRPr lang="tr-TR" dirty="0">
              <a:solidFill>
                <a:srgbClr val="1F497D"/>
              </a:solidFill>
              <a:latin typeface="Calibri"/>
              <a:cs typeface="+mn-cs"/>
            </a:endParaRPr>
          </a:p>
          <a:p>
            <a:pPr lvl="0" eaLnBrk="1" fontAlgn="auto" hangingPunct="1">
              <a:spcAft>
                <a:spcPts val="1200"/>
              </a:spcAft>
              <a:defRPr/>
            </a:pPr>
            <a:r>
              <a:rPr lang="tr-TR" altLang="tr-TR" b="1" dirty="0" smtClean="0">
                <a:solidFill>
                  <a:srgbClr val="1F497D"/>
                </a:solidFill>
                <a:latin typeface="Calibri"/>
                <a:cs typeface="+mn-cs"/>
              </a:rPr>
              <a:t>İlk seviye kontrolörleri: </a:t>
            </a:r>
            <a:r>
              <a:rPr lang="tr-TR" altLang="tr-TR" dirty="0" smtClean="0">
                <a:solidFill>
                  <a:srgbClr val="1F497D"/>
                </a:solidFill>
                <a:latin typeface="Calibri"/>
                <a:cs typeface="+mn-cs"/>
              </a:rPr>
              <a:t>Proje harcamalarının kontrolü ve doğrulanması</a:t>
            </a:r>
            <a:endParaRPr lang="tr-TR" altLang="tr-TR" dirty="0">
              <a:solidFill>
                <a:srgbClr val="1F497D"/>
              </a:solidFill>
              <a:latin typeface="Calibri"/>
              <a:cs typeface="+mn-cs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47" y="271511"/>
            <a:ext cx="2168273" cy="65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1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10016" y="1628800"/>
            <a:ext cx="82824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2"/>
                </a:solidFill>
              </a:rPr>
              <a:t>2003 yılından beri uygulanmakta.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u="sng" dirty="0">
                <a:solidFill>
                  <a:schemeClr val="tx2"/>
                </a:solidFill>
              </a:rPr>
              <a:t>2007-2013 dönemi</a:t>
            </a:r>
            <a:r>
              <a:rPr lang="tr-TR" dirty="0">
                <a:solidFill>
                  <a:schemeClr val="tx2"/>
                </a:solidFill>
              </a:rPr>
              <a:t>nde 32,1 milyon Avro bütçeyle toplam 136 proje </a:t>
            </a:r>
            <a:r>
              <a:rPr lang="tr-TR" dirty="0" smtClean="0">
                <a:solidFill>
                  <a:schemeClr val="tx2"/>
                </a:solidFill>
              </a:rPr>
              <a:t>uygulandı.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u="sng" dirty="0">
                <a:solidFill>
                  <a:schemeClr val="tx2"/>
                </a:solidFill>
              </a:rPr>
              <a:t>2014-2020 dönemi</a:t>
            </a:r>
            <a:r>
              <a:rPr lang="tr-TR" dirty="0">
                <a:solidFill>
                  <a:schemeClr val="tx2"/>
                </a:solidFill>
              </a:rPr>
              <a:t>nde </a:t>
            </a:r>
            <a:r>
              <a:rPr lang="tr-TR" dirty="0" smtClean="0">
                <a:solidFill>
                  <a:schemeClr val="tx2"/>
                </a:solidFill>
              </a:rPr>
              <a:t>29,6 </a:t>
            </a:r>
            <a:r>
              <a:rPr lang="tr-TR" dirty="0">
                <a:solidFill>
                  <a:schemeClr val="tx2"/>
                </a:solidFill>
              </a:rPr>
              <a:t>Milyon Avro tutarındaki </a:t>
            </a:r>
            <a:r>
              <a:rPr lang="tr-TR" dirty="0" smtClean="0">
                <a:solidFill>
                  <a:schemeClr val="tx2"/>
                </a:solidFill>
              </a:rPr>
              <a:t>fon dağıtıldı.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2"/>
                </a:solidFill>
              </a:rPr>
              <a:t>Birinci teklif çağrısı kapsamında 43 proje başarıyla tamamlandı.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2"/>
                </a:solidFill>
              </a:rPr>
              <a:t>İkinci teklif çağrısı kapsamında 57 proje başarıyla tamamlandı.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2"/>
                </a:solidFill>
              </a:rPr>
              <a:t>Üçüncü teklif çağrısı kapsamında </a:t>
            </a:r>
            <a:r>
              <a:rPr lang="tr-TR" dirty="0" err="1" smtClean="0">
                <a:solidFill>
                  <a:schemeClr val="tx2"/>
                </a:solidFill>
              </a:rPr>
              <a:t>Burgas</a:t>
            </a:r>
            <a:r>
              <a:rPr lang="tr-TR" dirty="0" smtClean="0">
                <a:solidFill>
                  <a:schemeClr val="tx2"/>
                </a:solidFill>
              </a:rPr>
              <a:t> Prof. Dr. </a:t>
            </a:r>
            <a:r>
              <a:rPr lang="tr-TR" dirty="0" err="1" smtClean="0">
                <a:solidFill>
                  <a:schemeClr val="tx2"/>
                </a:solidFill>
              </a:rPr>
              <a:t>Asen</a:t>
            </a:r>
            <a:r>
              <a:rPr lang="tr-TR" dirty="0" smtClean="0">
                <a:solidFill>
                  <a:schemeClr val="tx2"/>
                </a:solidFill>
              </a:rPr>
              <a:t> </a:t>
            </a:r>
            <a:r>
              <a:rPr lang="tr-TR" dirty="0" err="1" smtClean="0">
                <a:solidFill>
                  <a:schemeClr val="tx2"/>
                </a:solidFill>
              </a:rPr>
              <a:t>Zlatarov</a:t>
            </a:r>
            <a:r>
              <a:rPr lang="tr-TR" dirty="0" smtClean="0">
                <a:solidFill>
                  <a:schemeClr val="tx2"/>
                </a:solidFill>
              </a:rPr>
              <a:t> Üniversitesi ve Trakya Üniversitesi tarafından 3.5 milyon Avro bütçeli bir stratejik proje uygulama sürecinde.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u="sng" dirty="0" smtClean="0">
                <a:solidFill>
                  <a:schemeClr val="tx2"/>
                </a:solidFill>
              </a:rPr>
              <a:t>Yeni dönem</a:t>
            </a:r>
            <a:r>
              <a:rPr lang="tr-TR" dirty="0" smtClean="0">
                <a:solidFill>
                  <a:schemeClr val="tx2"/>
                </a:solidFill>
              </a:rPr>
              <a:t>de stratejik projelerimiz devam edecek (ISO 2 – Daha Güvenli ve Emniyetli bir Avrupa).</a:t>
            </a:r>
            <a:endParaRPr lang="tr-TR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>
              <a:solidFill>
                <a:schemeClr val="tx2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67710" y="260648"/>
            <a:ext cx="5429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spc="-150" dirty="0">
                <a:solidFill>
                  <a:srgbClr val="002060"/>
                </a:solidFill>
                <a:latin typeface="Calibri"/>
                <a:ea typeface="+mj-ea"/>
              </a:rPr>
              <a:t> </a:t>
            </a:r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 </a:t>
            </a:r>
            <a:r>
              <a:rPr lang="tr-TR" sz="2400" b="1" spc="-150" dirty="0">
                <a:solidFill>
                  <a:srgbClr val="002060"/>
                </a:solidFill>
                <a:latin typeface="Calibri"/>
                <a:ea typeface="+mj-ea"/>
              </a:rPr>
              <a:t>Bulgaristan-Türkiye SÖİ </a:t>
            </a:r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Programı</a:t>
            </a:r>
          </a:p>
          <a:p>
            <a:pPr algn="ctr"/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Mevcut Durum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47" y="271511"/>
            <a:ext cx="2168273" cy="65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7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 txBox="1">
            <a:spLocks/>
          </p:cNvSpPr>
          <p:nvPr/>
        </p:nvSpPr>
        <p:spPr bwMode="auto">
          <a:xfrm>
            <a:off x="497819" y="1527716"/>
            <a:ext cx="8216266" cy="44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tr-TR" altLang="en-US" sz="1697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Sınır </a:t>
            </a:r>
            <a:r>
              <a:rPr lang="tr-TR" altLang="en-US" sz="1697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Ötesi Ortak Kültür ve Tarihi Zenginlikler</a:t>
            </a:r>
            <a:endParaRPr lang="en-GB" altLang="en-US" sz="1697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tr-TR" altLang="en-US" sz="3018" dirty="0"/>
          </a:p>
          <a:p>
            <a:pPr>
              <a:buFont typeface="Arial" panose="020B0604020202020204" pitchFamily="34" charset="0"/>
              <a:buNone/>
              <a:defRPr/>
            </a:pPr>
            <a:endParaRPr lang="tr-TR" altLang="en-US" sz="3018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en-GB" altLang="en-US" sz="3018" dirty="0"/>
              <a:t> </a:t>
            </a:r>
            <a:endParaRPr lang="tr-TR" altLang="en-US" sz="3018" dirty="0"/>
          </a:p>
          <a:p>
            <a:pPr>
              <a:buFont typeface="Arial" panose="020B0604020202020204" pitchFamily="34" charset="0"/>
              <a:buNone/>
              <a:defRPr/>
            </a:pPr>
            <a:endParaRPr lang="tr-TR" altLang="en-US" sz="3018" dirty="0"/>
          </a:p>
          <a:p>
            <a:pPr>
              <a:buFont typeface="Arial" panose="020B0604020202020204" pitchFamily="34" charset="0"/>
              <a:buNone/>
              <a:defRPr/>
            </a:pPr>
            <a:endParaRPr lang="tr-TR" altLang="en-US" sz="3018" dirty="0"/>
          </a:p>
          <a:p>
            <a:pPr>
              <a:buFont typeface="Arial" panose="020B0604020202020204" pitchFamily="34" charset="0"/>
              <a:buNone/>
              <a:defRPr/>
            </a:pPr>
            <a:endParaRPr lang="en-GB" altLang="en-US" sz="3018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17" y="1988840"/>
            <a:ext cx="2537318" cy="162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733983"/>
              </p:ext>
            </p:extLst>
          </p:nvPr>
        </p:nvGraphicFramePr>
        <p:xfrm>
          <a:off x="2973205" y="2258295"/>
          <a:ext cx="5383215" cy="3828750"/>
        </p:xfrm>
        <a:graphic>
          <a:graphicData uri="http://schemas.openxmlformats.org/drawingml/2006/table">
            <a:tbl>
              <a:tblPr/>
              <a:tblGrid>
                <a:gridCol w="1274326">
                  <a:extLst>
                    <a:ext uri="{9D8B030D-6E8A-4147-A177-3AD203B41FA5}">
                      <a16:colId xmlns:a16="http://schemas.microsoft.com/office/drawing/2014/main" val="81150702"/>
                    </a:ext>
                  </a:extLst>
                </a:gridCol>
                <a:gridCol w="4108889">
                  <a:extLst>
                    <a:ext uri="{9D8B030D-6E8A-4147-A177-3AD203B41FA5}">
                      <a16:colId xmlns:a16="http://schemas.microsoft.com/office/drawing/2014/main" val="3918673640"/>
                    </a:ext>
                  </a:extLst>
                </a:gridCol>
              </a:tblGrid>
              <a:tr h="596866">
                <a:tc>
                  <a:txBody>
                    <a:bodyPr/>
                    <a:lstStyle/>
                    <a:p>
                      <a:pPr marL="0" indent="0" algn="l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indent="0" algn="l" fontAlgn="t"/>
                      <a:r>
                        <a:rPr lang="tr-TR" sz="1200" b="1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Projenin </a:t>
                      </a:r>
                      <a:r>
                        <a:rPr lang="en-GB" sz="1200" b="1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Ama</a:t>
                      </a:r>
                      <a:r>
                        <a:rPr lang="tr-TR" sz="1200" b="1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cı</a:t>
                      </a:r>
                      <a:r>
                        <a:rPr lang="en-GB" sz="1200" b="1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:</a:t>
                      </a:r>
                      <a:endParaRPr lang="en-GB" sz="1200" b="1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33629" marR="33629" marT="33605" marB="3360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Doğal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kültürel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ve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tarihi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miras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ve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ilgili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altyapıdan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daha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iyi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faydalanılarak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sınır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ötesi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alanının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turistik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cazibesinin</a:t>
                      </a:r>
                      <a:r>
                        <a:rPr lang="en-GB" sz="1400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artırılması</a:t>
                      </a:r>
                      <a:endParaRPr lang="en-GB" sz="1400" kern="12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629" marR="33629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300330"/>
                  </a:ext>
                </a:extLst>
              </a:tr>
              <a:tr h="463415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Ortaklar:</a:t>
                      </a:r>
                      <a:endParaRPr lang="en-GB" sz="1200" b="1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33629" marR="33629" marT="33605" marB="3360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Kırklareli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İl </a:t>
                      </a:r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Kültür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ve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Türizm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Müdürlüğü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tr-TR" sz="1400" kern="1200" noProof="0" dirty="0" smtClean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  <a:r>
                        <a:rPr lang="tr-TR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urg</a:t>
                      </a:r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az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B</a:t>
                      </a:r>
                      <a:r>
                        <a:rPr lang="tr-TR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ö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l</a:t>
                      </a:r>
                      <a:r>
                        <a:rPr lang="tr-TR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esel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Tarih</a:t>
                      </a:r>
                      <a:r>
                        <a:rPr lang="en-GB" sz="1400" kern="1200" noProof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kern="1200" noProof="0" dirty="0" err="1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Müzesi</a:t>
                      </a:r>
                      <a:endParaRPr lang="en-GB" sz="1400" kern="12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629" marR="33629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425097"/>
                  </a:ext>
                </a:extLst>
              </a:tr>
              <a:tr h="2256557">
                <a:tc>
                  <a:txBody>
                    <a:bodyPr/>
                    <a:lstStyle/>
                    <a:p>
                      <a:pPr algn="r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algn="l" fontAlgn="t"/>
                      <a:r>
                        <a:rPr lang="en-GB" sz="1200" b="1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Proje</a:t>
                      </a:r>
                      <a:r>
                        <a:rPr lang="en-GB" sz="1200" b="1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200" b="1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Bütçesi</a:t>
                      </a:r>
                      <a:r>
                        <a:rPr lang="en-GB" sz="1200" b="1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:</a:t>
                      </a:r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algn="l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algn="r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algn="l" fontAlgn="t"/>
                      <a:r>
                        <a:rPr lang="tr-TR" sz="1200" b="1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TR Faaliyetler:</a:t>
                      </a:r>
                    </a:p>
                    <a:p>
                      <a:pPr algn="r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algn="r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algn="r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BG Faaliyetler:</a:t>
                      </a:r>
                    </a:p>
                    <a:p>
                      <a:pPr algn="l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algn="l" fontAlgn="t"/>
                      <a:endParaRPr lang="tr-TR" sz="1200" b="1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algn="l" fontAlgn="t"/>
                      <a:r>
                        <a:rPr lang="tr-TR" sz="1200" b="1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Projenin sonucu:</a:t>
                      </a:r>
                      <a:endParaRPr lang="en-GB" sz="1200" b="1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33629" marR="33629" marT="33605" marB="3360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400" b="0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486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.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735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,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54 €</a:t>
                      </a:r>
                      <a:endParaRPr lang="tr-TR" sz="1400" b="0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endParaRPr lang="tr-TR" sz="1400" b="0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Aya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Nikola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Manastırı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yol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düzenleme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ve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ışıklandırma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-- - -</a:t>
                      </a:r>
                      <a:r>
                        <a:rPr lang="tr-TR" sz="140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Aya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Nikola’nın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Kıyık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ö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y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Kalesi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ile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araç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ve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yaya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yol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u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bağlantısı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ve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araç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park</a:t>
                      </a:r>
                      <a:r>
                        <a:rPr lang="tr-TR" sz="140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alanı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kern="1200" baseline="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kern="1200" baseline="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Aquae</a:t>
                      </a:r>
                      <a:r>
                        <a:rPr lang="tr-TR" sz="140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tr-TR" sz="1400" b="0" kern="1200" baseline="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Calidae</a:t>
                      </a:r>
                      <a:r>
                        <a:rPr lang="tr-TR" sz="1400" b="0" kern="1200" baseline="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(Türk hamamı) – restorasyon çalışması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B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u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düzenlemeler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ile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arkeolojik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siteye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t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u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ristlerin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erişimi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kolaylaştı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ve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b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ö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l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g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enin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t</a:t>
                      </a:r>
                      <a:r>
                        <a:rPr lang="tr-TR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u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rizm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potansiyeli</a:t>
                      </a:r>
                      <a:r>
                        <a:rPr lang="en-GB" sz="1400" b="0" kern="1200" dirty="0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en-GB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arttırıl</a:t>
                      </a:r>
                      <a:r>
                        <a:rPr lang="tr-TR" sz="1400" b="0" kern="1200" dirty="0" err="1" smtClean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dı</a:t>
                      </a:r>
                      <a:endParaRPr lang="en-GB" sz="1400" b="0" kern="1200" dirty="0" smtClean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endParaRPr lang="en-GB" sz="1400" b="0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33629" marR="33629" marT="33605" marB="336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69838"/>
                  </a:ext>
                </a:extLst>
              </a:tr>
            </a:tbl>
          </a:graphicData>
        </a:graphic>
      </p:graphicFrame>
      <p:pic>
        <p:nvPicPr>
          <p:cNvPr id="5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17" y="3768821"/>
            <a:ext cx="2526838" cy="206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1267710" y="383566"/>
            <a:ext cx="54295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spc="-150" dirty="0">
                <a:solidFill>
                  <a:srgbClr val="002060"/>
                </a:solidFill>
                <a:latin typeface="Calibri"/>
                <a:ea typeface="+mj-ea"/>
              </a:rPr>
              <a:t> </a:t>
            </a:r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 </a:t>
            </a:r>
            <a:r>
              <a:rPr lang="tr-TR" sz="2400" b="1" spc="-150" dirty="0">
                <a:solidFill>
                  <a:srgbClr val="002060"/>
                </a:solidFill>
                <a:latin typeface="Calibri"/>
                <a:ea typeface="+mj-ea"/>
              </a:rPr>
              <a:t>Bulgaristan-Türkiye SÖİ </a:t>
            </a:r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Örnek Proje</a:t>
            </a:r>
            <a:endParaRPr lang="tr-TR" sz="24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47" y="271511"/>
            <a:ext cx="2168273" cy="65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67710" y="383566"/>
            <a:ext cx="54295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spc="-150" dirty="0">
                <a:solidFill>
                  <a:srgbClr val="002060"/>
                </a:solidFill>
                <a:latin typeface="Calibri"/>
                <a:ea typeface="+mj-ea"/>
              </a:rPr>
              <a:t> </a:t>
            </a:r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 </a:t>
            </a:r>
            <a:r>
              <a:rPr lang="tr-TR" sz="2400" b="1" spc="-150" dirty="0">
                <a:solidFill>
                  <a:srgbClr val="002060"/>
                </a:solidFill>
                <a:latin typeface="Calibri"/>
                <a:ea typeface="+mj-ea"/>
              </a:rPr>
              <a:t>Bulgaristan-Türkiye SÖİ </a:t>
            </a:r>
            <a:r>
              <a:rPr lang="tr-TR" sz="2400" b="1" spc="-150" dirty="0" smtClean="0">
                <a:solidFill>
                  <a:srgbClr val="002060"/>
                </a:solidFill>
                <a:latin typeface="Calibri"/>
                <a:ea typeface="+mj-ea"/>
              </a:rPr>
              <a:t>Örnek Proje</a:t>
            </a:r>
            <a:endParaRPr lang="tr-TR" sz="2400" dirty="0"/>
          </a:p>
        </p:txBody>
      </p:sp>
      <p:pic>
        <p:nvPicPr>
          <p:cNvPr id="4" name="Resim 3" descr="C:\Users\Pc\Desktop\imperial-turkish-bath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9" y="2345187"/>
            <a:ext cx="3537892" cy="2754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sim 4" descr="C:\Users\Pc\Desktop\unname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36" y="2348880"/>
            <a:ext cx="3696380" cy="2754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47" y="271511"/>
            <a:ext cx="2168273" cy="65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2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>
            <a:spLocks noChangeArrowheads="1"/>
          </p:cNvSpPr>
          <p:nvPr/>
        </p:nvSpPr>
        <p:spPr bwMode="auto">
          <a:xfrm>
            <a:off x="379639" y="182622"/>
            <a:ext cx="74161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Bulgaristan-Türkiye </a:t>
            </a:r>
            <a:r>
              <a:rPr lang="tr-TR" altLang="tr-TR" sz="2400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SÖİ </a:t>
            </a:r>
            <a:br>
              <a:rPr lang="tr-TR" altLang="tr-TR" sz="2400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r>
              <a:rPr lang="tr-TR" altLang="tr-TR" sz="2400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2021-2027 Dönemi </a:t>
            </a:r>
            <a:r>
              <a:rPr lang="tr-TR" alt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Öncelikleri</a:t>
            </a:r>
            <a:endParaRPr lang="tr-TR" altLang="tr-TR" sz="2400" b="1" dirty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grpSp>
        <p:nvGrpSpPr>
          <p:cNvPr id="4" name="Group 33"/>
          <p:cNvGrpSpPr/>
          <p:nvPr/>
        </p:nvGrpSpPr>
        <p:grpSpPr>
          <a:xfrm>
            <a:off x="1668281" y="1581521"/>
            <a:ext cx="6136163" cy="4367759"/>
            <a:chOff x="-123695" y="-64676"/>
            <a:chExt cx="5501510" cy="3707210"/>
          </a:xfrm>
        </p:grpSpPr>
        <p:cxnSp>
          <p:nvCxnSpPr>
            <p:cNvPr id="5" name="Straight Connector 1"/>
            <p:cNvCxnSpPr/>
            <p:nvPr/>
          </p:nvCxnSpPr>
          <p:spPr>
            <a:xfrm flipH="1">
              <a:off x="4324927" y="443346"/>
              <a:ext cx="1569" cy="178320"/>
            </a:xfrm>
            <a:prstGeom prst="line">
              <a:avLst/>
            </a:prstGeom>
            <a:noFill/>
            <a:ln w="190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grpSp>
          <p:nvGrpSpPr>
            <p:cNvPr id="6" name="Group 48"/>
            <p:cNvGrpSpPr/>
            <p:nvPr/>
          </p:nvGrpSpPr>
          <p:grpSpPr>
            <a:xfrm>
              <a:off x="-123695" y="-64676"/>
              <a:ext cx="5501510" cy="3707210"/>
              <a:chOff x="-123695" y="-64676"/>
              <a:chExt cx="5501510" cy="3707210"/>
            </a:xfrm>
          </p:grpSpPr>
          <p:grpSp>
            <p:nvGrpSpPr>
              <p:cNvPr id="7" name="Group 18"/>
              <p:cNvGrpSpPr/>
              <p:nvPr/>
            </p:nvGrpSpPr>
            <p:grpSpPr>
              <a:xfrm>
                <a:off x="2105891" y="1198418"/>
                <a:ext cx="1312307" cy="1035463"/>
                <a:chOff x="0" y="0"/>
                <a:chExt cx="1402080" cy="1137920"/>
              </a:xfrm>
            </p:grpSpPr>
            <p:sp>
              <p:nvSpPr>
                <p:cNvPr id="43" name="Down Arrow 30"/>
                <p:cNvSpPr/>
                <p:nvPr/>
              </p:nvSpPr>
              <p:spPr>
                <a:xfrm>
                  <a:off x="561975" y="0"/>
                  <a:ext cx="295275" cy="149225"/>
                </a:xfrm>
                <a:prstGeom prst="downArrow">
                  <a:avLst/>
                </a:prstGeom>
                <a:solidFill>
                  <a:srgbClr val="5B9BD5"/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tr-TR"/>
                </a:p>
              </p:txBody>
            </p:sp>
            <p:grpSp>
              <p:nvGrpSpPr>
                <p:cNvPr id="44" name="Group 17"/>
                <p:cNvGrpSpPr/>
                <p:nvPr/>
              </p:nvGrpSpPr>
              <p:grpSpPr>
                <a:xfrm>
                  <a:off x="0" y="193675"/>
                  <a:ext cx="1402080" cy="944245"/>
                  <a:chOff x="0" y="0"/>
                  <a:chExt cx="1402080" cy="944245"/>
                </a:xfrm>
              </p:grpSpPr>
              <p:sp>
                <p:nvSpPr>
                  <p:cNvPr id="45" name="Text Box 35"/>
                  <p:cNvSpPr txBox="1"/>
                  <p:nvPr/>
                </p:nvSpPr>
                <p:spPr>
                  <a:xfrm>
                    <a:off x="0" y="0"/>
                    <a:ext cx="1402080" cy="784860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63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Aft>
                        <a:spcPts val="0"/>
                      </a:spcAft>
                    </a:pPr>
                    <a:r>
                      <a:rPr lang="tr-TR" sz="1100" b="1" i="1" dirty="0" smtClean="0">
                        <a:solidFill>
                          <a:srgbClr val="1F4E7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Öncelik</a:t>
                    </a:r>
                    <a:r>
                      <a:rPr lang="en-US" sz="1100" b="1" i="1" dirty="0" smtClean="0">
                        <a:solidFill>
                          <a:srgbClr val="1F4E7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100" b="1" i="1" dirty="0">
                        <a:solidFill>
                          <a:srgbClr val="1F4E7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2</a:t>
                    </a:r>
                    <a:endParaRPr lang="tr-TR" sz="1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  <a:p>
                    <a:pPr algn="ctr">
                      <a:spcAft>
                        <a:spcPts val="800"/>
                      </a:spcAft>
                    </a:pPr>
                    <a:r>
                      <a:rPr lang="tr-TR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Sınır ötesi işbirliği bölgesinin entegre kalkınması</a:t>
                    </a:r>
                    <a:endParaRPr lang="tr-TR" sz="1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6" name="Down Arrow 39"/>
                  <p:cNvSpPr/>
                  <p:nvPr/>
                </p:nvSpPr>
                <p:spPr>
                  <a:xfrm>
                    <a:off x="638175" y="828675"/>
                    <a:ext cx="194310" cy="115570"/>
                  </a:xfrm>
                  <a:prstGeom prst="downArrow">
                    <a:avLst/>
                  </a:prstGeom>
                  <a:solidFill>
                    <a:srgbClr val="5B9BD5"/>
                  </a:solidFill>
                  <a:ln w="12700" cap="flat" cmpd="sng" algn="ctr">
                    <a:solidFill>
                      <a:srgbClr val="5B9BD5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8" name="Group 47"/>
              <p:cNvGrpSpPr/>
              <p:nvPr/>
            </p:nvGrpSpPr>
            <p:grpSpPr>
              <a:xfrm>
                <a:off x="-123695" y="-64676"/>
                <a:ext cx="5501510" cy="3707210"/>
                <a:chOff x="-123695" y="-64676"/>
                <a:chExt cx="5501510" cy="3707210"/>
              </a:xfrm>
            </p:grpSpPr>
            <p:grpSp>
              <p:nvGrpSpPr>
                <p:cNvPr id="9" name="Group 32"/>
                <p:cNvGrpSpPr/>
                <p:nvPr/>
              </p:nvGrpSpPr>
              <p:grpSpPr>
                <a:xfrm>
                  <a:off x="-123695" y="-64676"/>
                  <a:ext cx="5501510" cy="3707209"/>
                  <a:chOff x="-438654" y="-71076"/>
                  <a:chExt cx="5501510" cy="4074036"/>
                </a:xfrm>
              </p:grpSpPr>
              <p:cxnSp>
                <p:nvCxnSpPr>
                  <p:cNvPr id="13" name="Straight Connector 6"/>
                  <p:cNvCxnSpPr/>
                  <p:nvPr/>
                </p:nvCxnSpPr>
                <p:spPr>
                  <a:xfrm>
                    <a:off x="2600325" y="500062"/>
                    <a:ext cx="0" cy="149224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5B9BD5"/>
                    </a:solidFill>
                    <a:prstDash val="solid"/>
                    <a:miter lim="800000"/>
                  </a:ln>
                  <a:effectLst/>
                </p:spPr>
              </p:cxnSp>
              <p:grpSp>
                <p:nvGrpSpPr>
                  <p:cNvPr id="14" name="Group 31"/>
                  <p:cNvGrpSpPr/>
                  <p:nvPr/>
                </p:nvGrpSpPr>
                <p:grpSpPr>
                  <a:xfrm>
                    <a:off x="-438654" y="-71076"/>
                    <a:ext cx="5501510" cy="4074036"/>
                    <a:chOff x="-438654" y="-71076"/>
                    <a:chExt cx="5501510" cy="4074036"/>
                  </a:xfrm>
                </p:grpSpPr>
                <p:cxnSp>
                  <p:nvCxnSpPr>
                    <p:cNvPr id="15" name="Straight Connector 19"/>
                    <p:cNvCxnSpPr/>
                    <p:nvPr/>
                  </p:nvCxnSpPr>
                  <p:spPr>
                    <a:xfrm flipH="1">
                      <a:off x="609600" y="490537"/>
                      <a:ext cx="0" cy="180975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>
                    <a:effectLst/>
                  </p:spPr>
                </p:cxnSp>
                <p:grpSp>
                  <p:nvGrpSpPr>
                    <p:cNvPr id="16" name="Group 28"/>
                    <p:cNvGrpSpPr/>
                    <p:nvPr/>
                  </p:nvGrpSpPr>
                  <p:grpSpPr>
                    <a:xfrm>
                      <a:off x="-438654" y="-71076"/>
                      <a:ext cx="5501510" cy="4074036"/>
                      <a:chOff x="-438654" y="-71076"/>
                      <a:chExt cx="5501510" cy="4074036"/>
                    </a:xfrm>
                  </p:grpSpPr>
                  <p:sp>
                    <p:nvSpPr>
                      <p:cNvPr id="17" name="Text Box 43"/>
                      <p:cNvSpPr txBox="1"/>
                      <p:nvPr/>
                    </p:nvSpPr>
                    <p:spPr>
                      <a:xfrm>
                        <a:off x="1837351" y="2516414"/>
                        <a:ext cx="1728173" cy="1486546"/>
                      </a:xfrm>
                      <a:prstGeom prst="rect">
                        <a:avLst/>
                      </a:prstGeom>
                      <a:solidFill>
                        <a:sysClr val="window" lastClr="FFFFFF"/>
                      </a:solidFill>
                      <a:ln w="6350">
                        <a:solidFill>
                          <a:prstClr val="black"/>
                        </a:solidFill>
                      </a:ln>
                      <a:effectLst/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spcAft>
                            <a:spcPts val="800"/>
                          </a:spcAft>
                        </a:pPr>
                        <a:r>
                          <a:rPr lang="tr-TR" sz="1100" dirty="0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Özel hedef </a:t>
                        </a:r>
                        <a:r>
                          <a:rPr lang="en-US" sz="1100" dirty="0" smtClean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2.1</a:t>
                        </a:r>
                        <a:endPara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  <a:p>
                        <a:pPr algn="ctr">
                          <a:spcAft>
                            <a:spcPts val="800"/>
                          </a:spcAft>
                        </a:pPr>
                        <a:r>
                          <a:rPr lang="tr-TR" sz="1100" dirty="0" smtClean="0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Kentsel alanlar dışında yerel entegre sosyal, ekonomik ve çevresel kalkınmanın, kültürün, doğal mirasın, sürdürülebilir turizmin ve güvenliğin geliştirilmesi</a:t>
                        </a:r>
                        <a:r>
                          <a:rPr lang="en-US" sz="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 </a:t>
                        </a:r>
                        <a:endPara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18" name="Group 25"/>
                      <p:cNvGrpSpPr/>
                      <p:nvPr/>
                    </p:nvGrpSpPr>
                    <p:grpSpPr>
                      <a:xfrm>
                        <a:off x="-438654" y="-71076"/>
                        <a:ext cx="5501510" cy="4074036"/>
                        <a:chOff x="-438654" y="-71076"/>
                        <a:chExt cx="5501510" cy="4074036"/>
                      </a:xfrm>
                    </p:grpSpPr>
                    <p:grpSp>
                      <p:nvGrpSpPr>
                        <p:cNvPr id="19" name="Group 24"/>
                        <p:cNvGrpSpPr/>
                        <p:nvPr/>
                      </p:nvGrpSpPr>
                      <p:grpSpPr>
                        <a:xfrm>
                          <a:off x="-336505" y="355600"/>
                          <a:ext cx="5399360" cy="3647360"/>
                          <a:chOff x="-336505" y="0"/>
                          <a:chExt cx="5399360" cy="3647360"/>
                        </a:xfrm>
                      </p:grpSpPr>
                      <p:grpSp>
                        <p:nvGrpSpPr>
                          <p:cNvPr id="21" name="Group 23"/>
                          <p:cNvGrpSpPr/>
                          <p:nvPr/>
                        </p:nvGrpSpPr>
                        <p:grpSpPr>
                          <a:xfrm>
                            <a:off x="-336505" y="952500"/>
                            <a:ext cx="1757635" cy="2694860"/>
                            <a:chOff x="-336505" y="0"/>
                            <a:chExt cx="1757635" cy="2694860"/>
                          </a:xfrm>
                        </p:grpSpPr>
                        <p:sp>
                          <p:nvSpPr>
                            <p:cNvPr id="37" name="Text Box 42"/>
                            <p:cNvSpPr txBox="1"/>
                            <p:nvPr/>
                          </p:nvSpPr>
                          <p:spPr>
                            <a:xfrm>
                              <a:off x="-336505" y="1193346"/>
                              <a:ext cx="993235" cy="1501514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6350">
                              <a:solidFill>
                                <a:prstClr val="black"/>
                              </a:solidFill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t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algn="ctr">
                                <a:spcAft>
                                  <a:spcPts val="800"/>
                                </a:spcAft>
                              </a:pPr>
                              <a:r>
                                <a:rPr lang="tr-TR" sz="1100" dirty="0" smtClean="0">
                                  <a:effectLst/>
                                  <a:latin typeface="Calibri" panose="020F0502020204030204" pitchFamily="34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a:t>Özel hedef </a:t>
                              </a:r>
                              <a:r>
                                <a:rPr lang="en-US" sz="1100" dirty="0" smtClean="0">
                                  <a:effectLst/>
                                  <a:latin typeface="Calibri" panose="020F0502020204030204" pitchFamily="34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a:t>1.1</a:t>
                              </a:r>
                              <a:endParaRPr lang="tr-TR" sz="1100" dirty="0">
                                <a:effectLst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endParaRPr>
                            </a:p>
                            <a:p>
                              <a:pPr algn="ctr">
                                <a:spcAft>
                                  <a:spcPts val="0"/>
                                </a:spcAft>
                              </a:pPr>
                              <a:r>
                                <a:rPr lang="tr-TR" sz="1100" dirty="0" smtClean="0">
                                  <a:effectLst/>
                                  <a:latin typeface="Calibri" panose="020F0502020204030204" pitchFamily="34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a:t>Enerji verimliliği ve sera gazı salınımının azaltılmasının teşvik edilmesi</a:t>
                              </a:r>
                              <a:endParaRPr lang="tr-TR" sz="1100" dirty="0">
                                <a:effectLst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endParaRPr>
                            </a:p>
                            <a:p>
                              <a:pPr algn="ctr">
                                <a:spcAft>
                                  <a:spcPts val="800"/>
                                </a:spcAft>
                              </a:pPr>
                              <a:r>
                                <a:rPr lang="en-US" sz="700" i="1" dirty="0">
                                  <a:effectLst/>
                                  <a:latin typeface="Calibri" panose="020F0502020204030204" pitchFamily="34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a:t> </a:t>
                              </a:r>
                              <a:endParaRPr lang="tr-TR" sz="1100" dirty="0">
                                <a:effectLst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38" name="Group 22"/>
                            <p:cNvGrpSpPr/>
                            <p:nvPr/>
                          </p:nvGrpSpPr>
                          <p:grpSpPr>
                            <a:xfrm>
                              <a:off x="19050" y="0"/>
                              <a:ext cx="1402080" cy="1118870"/>
                              <a:chOff x="0" y="0"/>
                              <a:chExt cx="1402080" cy="1118870"/>
                            </a:xfrm>
                          </p:grpSpPr>
                          <p:grpSp>
                            <p:nvGrpSpPr>
                              <p:cNvPr id="39" name="Group 20"/>
                              <p:cNvGrpSpPr/>
                              <p:nvPr/>
                            </p:nvGrpSpPr>
                            <p:grpSpPr>
                              <a:xfrm>
                                <a:off x="0" y="0"/>
                                <a:ext cx="1402080" cy="954615"/>
                                <a:chOff x="0" y="0"/>
                                <a:chExt cx="1402080" cy="954615"/>
                              </a:xfrm>
                            </p:grpSpPr>
                            <p:sp>
                              <p:nvSpPr>
                                <p:cNvPr id="41" name="Text Box 36"/>
                                <p:cNvSpPr txBox="1"/>
                                <p:nvPr/>
                              </p:nvSpPr>
                              <p:spPr>
                                <a:xfrm>
                                  <a:off x="0" y="180975"/>
                                  <a:ext cx="1402080" cy="773640"/>
                                </a:xfrm>
                                <a:prstGeom prst="rect">
                                  <a:avLst/>
                                </a:prstGeom>
                                <a:solidFill>
                                  <a:sysClr val="window" lastClr="FFFFFF"/>
                                </a:solidFill>
                                <a:ln w="6350">
                                  <a:solidFill>
                                    <a:prstClr val="black"/>
                                  </a:solidFill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pPr algn="ctr">
                                    <a:spcAft>
                                      <a:spcPts val="0"/>
                                    </a:spcAft>
                                  </a:pPr>
                                  <a:r>
                                    <a:rPr lang="tr-TR" sz="1100" b="1" i="1" dirty="0" smtClean="0">
                                      <a:solidFill>
                                        <a:srgbClr val="1F4E79"/>
                                      </a:solidFill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Öncelik</a:t>
                                  </a:r>
                                  <a:r>
                                    <a:rPr lang="en-US" sz="1100" b="1" i="1" dirty="0" smtClean="0">
                                      <a:solidFill>
                                        <a:srgbClr val="1F4E79"/>
                                      </a:solidFill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 </a:t>
                                  </a:r>
                                  <a:r>
                                    <a:rPr lang="en-US" sz="1100" b="1" i="1" dirty="0">
                                      <a:solidFill>
                                        <a:srgbClr val="1F4E79"/>
                                      </a:solidFill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1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  <a:p>
                                  <a:pPr algn="ctr">
                                    <a:spcAft>
                                      <a:spcPts val="0"/>
                                    </a:spcAft>
                                  </a:pPr>
                                  <a:r>
                                    <a:rPr lang="tr-TR" sz="1100" dirty="0" smtClean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Çevre dostu sınır ötesi işbirliği bölgesi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  <a:p>
                                  <a:pPr algn="ctr">
                                    <a:spcAft>
                                      <a:spcPts val="0"/>
                                    </a:spcAft>
                                  </a:pPr>
                                  <a:r>
                                    <a:rPr lang="en-US" sz="9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 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  <a:p>
                                  <a:pPr algn="ctr">
                                    <a:spcAft>
                                      <a:spcPts val="0"/>
                                    </a:spcAft>
                                  </a:pPr>
                                  <a:r>
                                    <a:rPr lang="en-US" sz="7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 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" name="Down Arrow 29"/>
                                <p:cNvSpPr/>
                                <p:nvPr/>
                              </p:nvSpPr>
                              <p:spPr>
                                <a:xfrm>
                                  <a:off x="581025" y="0"/>
                                  <a:ext cx="302895" cy="139700"/>
                                </a:xfrm>
                                <a:prstGeom prst="downArrow">
                                  <a:avLst/>
                                </a:prstGeom>
                                <a:solidFill>
                                  <a:srgbClr val="5B9BD5"/>
                                </a:solidFill>
                                <a:ln w="12700" cap="flat" cmpd="sng" algn="ctr">
                                  <a:solidFill>
                                    <a:srgbClr val="5B9BD5">
                                      <a:shade val="50000"/>
                                    </a:srgbClr>
                                  </a:solidFill>
                                  <a:prstDash val="solid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tr-TR"/>
                                </a:p>
                              </p:txBody>
                            </p:sp>
                          </p:grpSp>
                          <p:sp>
                            <p:nvSpPr>
                              <p:cNvPr id="40" name="Down Arrow 41"/>
                              <p:cNvSpPr/>
                              <p:nvPr/>
                            </p:nvSpPr>
                            <p:spPr>
                              <a:xfrm>
                                <a:off x="178167" y="1003300"/>
                                <a:ext cx="194310" cy="115570"/>
                              </a:xfrm>
                              <a:prstGeom prst="downArrow">
                                <a:avLst/>
                              </a:prstGeom>
                              <a:solidFill>
                                <a:srgbClr val="5B9BD5"/>
                              </a:solidFill>
                              <a:ln w="12700" cap="flat" cmpd="sng" algn="ctr">
                                <a:solidFill>
                                  <a:srgbClr val="5B9BD5">
                                    <a:shade val="50000"/>
                                  </a:srgbClr>
                                </a:solidFill>
                                <a:prstDash val="solid"/>
                                <a:miter lim="800000"/>
                              </a:ln>
                              <a:effectLst/>
                            </p:spPr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tr-TR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22" name="Group 15"/>
                          <p:cNvGrpSpPr/>
                          <p:nvPr/>
                        </p:nvGrpSpPr>
                        <p:grpSpPr>
                          <a:xfrm>
                            <a:off x="38100" y="0"/>
                            <a:ext cx="5024755" cy="3647360"/>
                            <a:chOff x="0" y="0"/>
                            <a:chExt cx="5024755" cy="3647360"/>
                          </a:xfrm>
                        </p:grpSpPr>
                        <p:grpSp>
                          <p:nvGrpSpPr>
                            <p:cNvPr id="23" name="Group 9"/>
                            <p:cNvGrpSpPr/>
                            <p:nvPr/>
                          </p:nvGrpSpPr>
                          <p:grpSpPr>
                            <a:xfrm>
                              <a:off x="0" y="0"/>
                              <a:ext cx="4958080" cy="902970"/>
                              <a:chOff x="0" y="0"/>
                              <a:chExt cx="4958080" cy="902970"/>
                            </a:xfrm>
                          </p:grpSpPr>
                          <p:cxnSp>
                            <p:nvCxnSpPr>
                              <p:cNvPr id="30" name="Straight Connector 10"/>
                              <p:cNvCxnSpPr/>
                              <p:nvPr/>
                            </p:nvCxnSpPr>
                            <p:spPr>
                              <a:xfrm>
                                <a:off x="2562225" y="0"/>
                                <a:ext cx="0" cy="139700"/>
                              </a:xfrm>
                              <a:prstGeom prst="line">
                                <a:avLst/>
                              </a:prstGeom>
                              <a:noFill/>
                              <a:ln w="19050" cap="flat" cmpd="sng" algn="ctr">
                                <a:solidFill>
                                  <a:srgbClr val="5B9BD5"/>
                                </a:solidFill>
                                <a:prstDash val="solid"/>
                                <a:miter lim="800000"/>
                              </a:ln>
                              <a:effectLst/>
                            </p:spPr>
                          </p:cxnSp>
                          <p:grpSp>
                            <p:nvGrpSpPr>
                              <p:cNvPr id="31" name="Group 7"/>
                              <p:cNvGrpSpPr/>
                              <p:nvPr/>
                            </p:nvGrpSpPr>
                            <p:grpSpPr>
                              <a:xfrm>
                                <a:off x="0" y="133350"/>
                                <a:ext cx="4958080" cy="769620"/>
                                <a:chOff x="0" y="0"/>
                                <a:chExt cx="4958080" cy="769620"/>
                              </a:xfrm>
                            </p:grpSpPr>
                            <p:grpSp>
                              <p:nvGrpSpPr>
                                <p:cNvPr id="32" name="Group 4"/>
                                <p:cNvGrpSpPr/>
                                <p:nvPr/>
                              </p:nvGrpSpPr>
                              <p:grpSpPr>
                                <a:xfrm>
                                  <a:off x="0" y="158749"/>
                                  <a:ext cx="4958080" cy="610871"/>
                                  <a:chOff x="0" y="-1"/>
                                  <a:chExt cx="4958080" cy="610871"/>
                                </a:xfrm>
                              </p:grpSpPr>
                              <p:sp>
                                <p:nvSpPr>
                                  <p:cNvPr id="34" name="Text Box 13"/>
                                  <p:cNvSpPr txBox="1"/>
                                  <p:nvPr/>
                                </p:nvSpPr>
                                <p:spPr>
                                  <a:xfrm>
                                    <a:off x="0" y="22225"/>
                                    <a:ext cx="1402080" cy="588645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19050">
                                    <a:solidFill>
                                      <a:srgbClr val="5B9BD5">
                                        <a:lumMod val="50000"/>
                                      </a:srgbClr>
                                    </a:solidFill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pPr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tr-TR" sz="1100" b="1" i="1" dirty="0" smtClean="0">
                                        <a:solidFill>
                                          <a:srgbClr val="1F4E79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PO </a:t>
                                    </a:r>
                                    <a:r>
                                      <a:rPr lang="en-US" sz="1100" b="1" i="1" dirty="0" smtClean="0">
                                        <a:solidFill>
                                          <a:srgbClr val="1F4E79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2</a:t>
                                    </a:r>
                                    <a:endParaRPr lang="tr-TR" sz="11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endParaRPr>
                                  </a:p>
                                  <a:p>
                                    <a:pPr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en-US" sz="1100" i="1" dirty="0" err="1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Daha</a:t>
                                    </a:r>
                                    <a:r>
                                      <a:rPr lang="en-US" sz="1100" i="1" dirty="0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 </a:t>
                                    </a:r>
                                    <a:r>
                                      <a:rPr lang="en-US" sz="1100" i="1" dirty="0" err="1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yeşil</a:t>
                                    </a:r>
                                    <a:r>
                                      <a:rPr lang="en-US" sz="1100" i="1" dirty="0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, </a:t>
                                    </a:r>
                                    <a:r>
                                      <a:rPr lang="en-US" sz="1100" i="1" dirty="0" err="1" smtClean="0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daha</a:t>
                                    </a:r>
                                    <a:r>
                                      <a:rPr lang="en-US" sz="1100" i="1" dirty="0" smtClean="0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 </a:t>
                                    </a:r>
                                    <a:r>
                                      <a:rPr lang="en-US" sz="1100" i="1" dirty="0" err="1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düşük</a:t>
                                    </a:r>
                                    <a:r>
                                      <a:rPr lang="en-US" sz="1100" i="1" dirty="0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 </a:t>
                                    </a:r>
                                    <a:r>
                                      <a:rPr lang="en-US" sz="1100" i="1" dirty="0" err="1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karbon</a:t>
                                    </a:r>
                                    <a:r>
                                      <a:rPr lang="en-US" sz="1100" i="1" dirty="0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 </a:t>
                                    </a:r>
                                    <a:r>
                                      <a:rPr lang="tr-TR" sz="1100" i="1" dirty="0" smtClean="0">
                                        <a:solidFill>
                                          <a:srgbClr val="1F4E79"/>
                                        </a:solidFill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tüketen Avrupa</a:t>
                                    </a:r>
                                    <a:endParaRPr lang="tr-TR" sz="11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35" name="Text Box 5"/>
                                  <p:cNvSpPr txBox="1"/>
                                  <p:nvPr/>
                                </p:nvSpPr>
                                <p:spPr>
                                  <a:xfrm>
                                    <a:off x="3527425" y="-1"/>
                                    <a:ext cx="1430655" cy="594995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19050">
                                    <a:solidFill>
                                      <a:srgbClr val="5B9BD5">
                                        <a:lumMod val="50000"/>
                                      </a:srgbClr>
                                    </a:solidFill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pPr algn="ctr"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en-US" sz="1100" b="1" i="1" dirty="0">
                                        <a:solidFill>
                                          <a:srgbClr val="1F4E79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ISO 2:</a:t>
                                    </a:r>
                                    <a:endParaRPr lang="tr-TR" sz="11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endParaRPr>
                                  </a:p>
                                  <a:p>
                                    <a:pPr algn="ctr"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tr-TR" sz="1100" i="1" dirty="0" smtClean="0">
                                        <a:solidFill>
                                          <a:srgbClr val="1F4E79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Daha güvenli ve emniyetli bir Avrupa</a:t>
                                    </a:r>
                                    <a:endParaRPr lang="tr-TR" sz="11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endParaRPr>
                                  </a:p>
                                  <a:p>
                                    <a:pPr algn="ctr"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en-US" sz="900" i="1" dirty="0">
                                        <a:solidFill>
                                          <a:srgbClr val="1F4E79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 </a:t>
                                    </a:r>
                                    <a:endParaRPr lang="tr-TR" sz="11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36" name="Text Box 12"/>
                                  <p:cNvSpPr txBox="1"/>
                                  <p:nvPr/>
                                </p:nvSpPr>
                                <p:spPr>
                                  <a:xfrm>
                                    <a:off x="1851025" y="6350"/>
                                    <a:ext cx="1402080" cy="588645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19050">
                                    <a:solidFill>
                                      <a:srgbClr val="5B9BD5">
                                        <a:lumMod val="50000"/>
                                      </a:srgbClr>
                                    </a:solidFill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pPr algn="ctr"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tr-TR" sz="1100" b="1" i="1" dirty="0" smtClean="0">
                                        <a:solidFill>
                                          <a:srgbClr val="1F4E79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PO </a:t>
                                    </a:r>
                                    <a:r>
                                      <a:rPr lang="en-US" sz="1100" b="1" i="1" dirty="0" smtClean="0">
                                        <a:solidFill>
                                          <a:srgbClr val="1F4E79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5</a:t>
                                    </a:r>
                                    <a:endParaRPr lang="tr-TR" sz="11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endParaRPr>
                                  </a:p>
                                  <a:p>
                                    <a:pPr algn="ctr">
                                      <a:spcAft>
                                        <a:spcPts val="0"/>
                                      </a:spcAft>
                                    </a:pPr>
                                    <a:r>
                                      <a:rPr lang="tr-TR" sz="1100" i="1" dirty="0" smtClean="0">
                                        <a:solidFill>
                                          <a:srgbClr val="1F4E79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a:t>Vatandaşlara daha yakın bir Avrupa</a:t>
                                    </a:r>
                                    <a:endParaRPr lang="tr-TR" sz="11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endParaRPr>
                                  </a:p>
                                </p:txBody>
                              </p:sp>
                            </p:grpSp>
                            <p:cxnSp>
                              <p:nvCxnSpPr>
                                <p:cNvPr id="33" name="Straight Connector 8"/>
                                <p:cNvCxnSpPr/>
                                <p:nvPr/>
                              </p:nvCxnSpPr>
                              <p:spPr>
                                <a:xfrm>
                                  <a:off x="561975" y="0"/>
                                  <a:ext cx="3686175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19050" cap="flat" cmpd="sng" algn="ctr">
                                  <a:solidFill>
                                    <a:srgbClr val="5B9BD5"/>
                                  </a:solidFill>
                                  <a:prstDash val="solid"/>
                                  <a:miter lim="800000"/>
                                </a:ln>
                                <a:effectLst/>
                              </p:spPr>
                            </p:cxnSp>
                          </p:grpSp>
                        </p:grpSp>
                        <p:grpSp>
                          <p:nvGrpSpPr>
                            <p:cNvPr id="24" name="Group 14"/>
                            <p:cNvGrpSpPr/>
                            <p:nvPr/>
                          </p:nvGrpSpPr>
                          <p:grpSpPr>
                            <a:xfrm>
                              <a:off x="3571875" y="942975"/>
                              <a:ext cx="1452880" cy="2704385"/>
                              <a:chOff x="0" y="0"/>
                              <a:chExt cx="1452880" cy="2704385"/>
                            </a:xfrm>
                          </p:grpSpPr>
                          <p:sp>
                            <p:nvSpPr>
                              <p:cNvPr id="25" name="Down Arrow 21"/>
                              <p:cNvSpPr/>
                              <p:nvPr/>
                            </p:nvSpPr>
                            <p:spPr>
                              <a:xfrm>
                                <a:off x="546100" y="0"/>
                                <a:ext cx="302895" cy="139700"/>
                              </a:xfrm>
                              <a:prstGeom prst="downArrow">
                                <a:avLst/>
                              </a:prstGeom>
                              <a:solidFill>
                                <a:srgbClr val="5B9BD5"/>
                              </a:solidFill>
                              <a:ln w="12700" cap="flat" cmpd="sng" algn="ctr">
                                <a:solidFill>
                                  <a:srgbClr val="5B9BD5">
                                    <a:shade val="50000"/>
                                  </a:srgbClr>
                                </a:solidFill>
                                <a:prstDash val="solid"/>
                                <a:miter lim="800000"/>
                              </a:ln>
                              <a:effectLst/>
                            </p:spPr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tr-TR"/>
                              </a:p>
                            </p:txBody>
                          </p:sp>
                          <p:grpSp>
                            <p:nvGrpSpPr>
                              <p:cNvPr id="26" name="Group 11"/>
                              <p:cNvGrpSpPr/>
                              <p:nvPr/>
                            </p:nvGrpSpPr>
                            <p:grpSpPr>
                              <a:xfrm>
                                <a:off x="0" y="193675"/>
                                <a:ext cx="1452880" cy="2510710"/>
                                <a:chOff x="0" y="0"/>
                                <a:chExt cx="1452880" cy="2510710"/>
                              </a:xfrm>
                            </p:grpSpPr>
                            <p:sp>
                              <p:nvSpPr>
                                <p:cNvPr id="28" name="Text Box 34"/>
                                <p:cNvSpPr txBox="1"/>
                                <p:nvPr/>
                              </p:nvSpPr>
                              <p:spPr>
                                <a:xfrm>
                                  <a:off x="0" y="0"/>
                                  <a:ext cx="1402080" cy="774400"/>
                                </a:xfrm>
                                <a:prstGeom prst="rect">
                                  <a:avLst/>
                                </a:prstGeom>
                                <a:solidFill>
                                  <a:sysClr val="window" lastClr="FFFFFF"/>
                                </a:solidFill>
                                <a:ln w="6350">
                                  <a:solidFill>
                                    <a:prstClr val="black"/>
                                  </a:solidFill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pPr algn="ctr">
                                    <a:spcAft>
                                      <a:spcPts val="0"/>
                                    </a:spcAft>
                                  </a:pPr>
                                  <a:r>
                                    <a:rPr lang="tr-TR" sz="1100" b="1" i="1" dirty="0" smtClean="0">
                                      <a:solidFill>
                                        <a:srgbClr val="1F4E79"/>
                                      </a:solidFill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Öncelik</a:t>
                                  </a:r>
                                  <a:r>
                                    <a:rPr lang="en-US" sz="1100" b="1" i="1" dirty="0" smtClean="0">
                                      <a:solidFill>
                                        <a:srgbClr val="1F4E79"/>
                                      </a:solidFill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 </a:t>
                                  </a:r>
                                  <a:r>
                                    <a:rPr lang="en-US" sz="1100" b="1" i="1" dirty="0">
                                      <a:solidFill>
                                        <a:srgbClr val="1F4E79"/>
                                      </a:solidFill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3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  <a:p>
                                  <a:pPr algn="ctr">
                                    <a:spcAft>
                                      <a:spcPts val="0"/>
                                    </a:spcAft>
                                  </a:pPr>
                                  <a:r>
                                    <a:rPr lang="tr-TR" sz="1100" dirty="0" smtClean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Daha güvenli sınır ötesi işbirliği bölgesi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  <a:p>
                                  <a:pPr>
                                    <a:spcAft>
                                      <a:spcPts val="800"/>
                                    </a:spcAft>
                                  </a:pPr>
                                  <a:r>
                                    <a:rPr lang="en-US" sz="11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 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29" name="Text Box 38"/>
                                <p:cNvSpPr txBox="1"/>
                                <p:nvPr/>
                              </p:nvSpPr>
                              <p:spPr>
                                <a:xfrm>
                                  <a:off x="50800" y="984250"/>
                                  <a:ext cx="1402080" cy="1526460"/>
                                </a:xfrm>
                                <a:prstGeom prst="rect">
                                  <a:avLst/>
                                </a:prstGeom>
                                <a:solidFill>
                                  <a:sysClr val="window" lastClr="FFFFFF"/>
                                </a:solidFill>
                                <a:ln w="6350">
                                  <a:solidFill>
                                    <a:prstClr val="black"/>
                                  </a:solidFill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t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pPr algn="ctr">
                                    <a:spcAft>
                                      <a:spcPts val="800"/>
                                    </a:spcAft>
                                  </a:pPr>
                                  <a:r>
                                    <a:rPr lang="tr-TR" sz="1100" dirty="0"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Özel hedef </a:t>
                                  </a:r>
                                  <a:r>
                                    <a:rPr lang="en-US" sz="1100" dirty="0" smtClean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3.1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  <a:p>
                                  <a:pPr algn="ctr">
                                    <a:spcAft>
                                      <a:spcPts val="0"/>
                                    </a:spcAft>
                                  </a:pPr>
                                  <a:r>
                                    <a:rPr lang="tr-TR" sz="1100" dirty="0" smtClean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Göç yönetiminin iyileştirilmesi</a:t>
                                  </a:r>
                                  <a:r>
                                    <a:rPr lang="en-US" sz="1000" dirty="0">
                                      <a:effectLst/>
                                      <a:latin typeface="Calibri" panose="020F0502020204030204" pitchFamily="34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a:t> </a:t>
                                  </a:r>
                                  <a:endParaRPr lang="tr-TR" sz="1100" dirty="0">
                                    <a:effectLst/>
                                    <a:latin typeface="Calibri" panose="020F0502020204030204" pitchFamily="34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27" name="Down Arrow 37"/>
                              <p:cNvSpPr/>
                              <p:nvPr/>
                            </p:nvSpPr>
                            <p:spPr>
                              <a:xfrm>
                                <a:off x="654050" y="1012825"/>
                                <a:ext cx="194310" cy="115570"/>
                              </a:xfrm>
                              <a:prstGeom prst="downArrow">
                                <a:avLst/>
                              </a:prstGeom>
                              <a:solidFill>
                                <a:srgbClr val="5B9BD5"/>
                              </a:solidFill>
                              <a:ln w="12700" cap="flat" cmpd="sng" algn="ctr">
                                <a:solidFill>
                                  <a:srgbClr val="5B9BD5">
                                    <a:shade val="50000"/>
                                  </a:srgbClr>
                                </a:solidFill>
                                <a:prstDash val="solid"/>
                                <a:miter lim="800000"/>
                              </a:ln>
                              <a:effectLst/>
                            </p:spPr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tr-TR"/>
                              </a:p>
                            </p:txBody>
                          </p:sp>
                        </p:grpSp>
                      </p:grpSp>
                    </p:grpSp>
                    <p:sp>
                      <p:nvSpPr>
                        <p:cNvPr id="20" name="Text Box 2"/>
                        <p:cNvSpPr txBox="1"/>
                        <p:nvPr/>
                      </p:nvSpPr>
                      <p:spPr>
                        <a:xfrm>
                          <a:off x="-438654" y="-71076"/>
                          <a:ext cx="5501510" cy="428532"/>
                        </a:xfrm>
                        <a:prstGeom prst="rect">
                          <a:avLst/>
                        </a:prstGeom>
                        <a:solidFill>
                          <a:srgbClr val="5B9BD5">
                            <a:lumMod val="50000"/>
                          </a:srgbClr>
                        </a:solidFill>
                        <a:ln w="6350">
                          <a:solidFill>
                            <a:srgbClr val="5B9BD5">
                              <a:lumMod val="50000"/>
                            </a:srgbClr>
                          </a:solidFill>
                        </a:ln>
                        <a:effectLst/>
                      </p:spPr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indent="4572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100" b="1" dirty="0" smtClean="0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PROGRAM HEDEFİ</a:t>
                          </a:r>
                          <a:r>
                            <a:rPr lang="en-US" sz="1100" b="1" dirty="0" smtClean="0">
                              <a:solidFill>
                                <a:srgbClr val="FFFFFF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:</a:t>
                          </a:r>
                          <a:endParaRPr lang="tr-TR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indent="457200"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tr-TR" sz="1100" b="1" dirty="0" smtClean="0">
                              <a:solidFill>
                                <a:srgbClr val="FFFFFF"/>
                              </a:solidFill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Bulgaristan-Türkiye sınır ötesi alanının bölgesel uyumunun güçlendirilmesi</a:t>
                          </a:r>
                          <a:endParaRPr lang="tr-TR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10" name="Group 46"/>
                <p:cNvGrpSpPr/>
                <p:nvPr/>
              </p:nvGrpSpPr>
              <p:grpSpPr>
                <a:xfrm>
                  <a:off x="1066800" y="2123209"/>
                  <a:ext cx="878840" cy="1519325"/>
                  <a:chOff x="0" y="0"/>
                  <a:chExt cx="878840" cy="1519325"/>
                </a:xfrm>
              </p:grpSpPr>
              <p:sp>
                <p:nvSpPr>
                  <p:cNvPr id="11" name="Text Box 3"/>
                  <p:cNvSpPr txBox="1"/>
                  <p:nvPr/>
                </p:nvSpPr>
                <p:spPr>
                  <a:xfrm>
                    <a:off x="0" y="152399"/>
                    <a:ext cx="878840" cy="1366926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63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spcAft>
                        <a:spcPts val="800"/>
                      </a:spcAft>
                    </a:pPr>
                    <a:r>
                      <a:rPr lang="tr-TR" sz="1100" dirty="0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Özel hedef </a:t>
                    </a:r>
                    <a:r>
                      <a:rPr lang="en-U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1.2</a:t>
                    </a:r>
                    <a:endParaRPr lang="tr-TR" sz="1100" dirty="0" smtClean="0"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  <a:p>
                    <a:pPr algn="ctr">
                      <a:spcAft>
                        <a:spcPts val="800"/>
                      </a:spcAft>
                    </a:pPr>
                    <a:r>
                      <a:rPr lang="tr-TR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Döngüsel ve kaynakların verimli kullanıldığı ekonomiye geçişin teşvik edilmesi</a:t>
                    </a:r>
                    <a:r>
                      <a: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 </a:t>
                    </a:r>
                    <a:endParaRPr lang="tr-TR" sz="1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" name="Down Arrow 26"/>
                  <p:cNvSpPr/>
                  <p:nvPr/>
                </p:nvSpPr>
                <p:spPr>
                  <a:xfrm>
                    <a:off x="370610" y="0"/>
                    <a:ext cx="181610" cy="104775"/>
                  </a:xfrm>
                  <a:prstGeom prst="downArrow">
                    <a:avLst/>
                  </a:prstGeom>
                  <a:solidFill>
                    <a:srgbClr val="5B9BD5"/>
                  </a:solidFill>
                  <a:ln w="12700" cap="flat" cmpd="sng" algn="ctr">
                    <a:solidFill>
                      <a:srgbClr val="5B9BD5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</p:grpSp>
      <p:pic>
        <p:nvPicPr>
          <p:cNvPr id="48" name="Resim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47" y="271511"/>
            <a:ext cx="2168273" cy="65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0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>
            <a:spLocks noChangeArrowheads="1"/>
          </p:cNvSpPr>
          <p:nvPr/>
        </p:nvSpPr>
        <p:spPr bwMode="auto">
          <a:xfrm>
            <a:off x="379639" y="182622"/>
            <a:ext cx="74161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Bulgaristan-Türkiye SÖİ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2021-2027 Yararlanıcılar</a:t>
            </a:r>
            <a:endParaRPr lang="tr-TR" altLang="tr-TR" sz="2400" b="1" dirty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86326" y="1268760"/>
            <a:ext cx="864096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200" b="1" u="sng" dirty="0" smtClean="0">
              <a:solidFill>
                <a:schemeClr val="tx2"/>
              </a:solidFill>
            </a:endParaRPr>
          </a:p>
          <a:p>
            <a:pPr algn="just"/>
            <a:r>
              <a:rPr lang="tr-TR" sz="2800" b="1" dirty="0" smtClean="0">
                <a:solidFill>
                  <a:schemeClr val="tx2"/>
                </a:solidFill>
              </a:rPr>
              <a:t>Projelere başvuru yapabilecek yararlanıcı profili</a:t>
            </a:r>
          </a:p>
          <a:p>
            <a:pPr algn="just"/>
            <a:endParaRPr lang="tr-TR" sz="2800" dirty="0" smtClean="0">
              <a:solidFill>
                <a:schemeClr val="tx2"/>
              </a:solidFill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tr-TR" dirty="0">
              <a:solidFill>
                <a:schemeClr val="tx2"/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316965"/>
              </p:ext>
            </p:extLst>
          </p:nvPr>
        </p:nvGraphicFramePr>
        <p:xfrm>
          <a:off x="539552" y="1988840"/>
          <a:ext cx="8064896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777">
                  <a:extLst>
                    <a:ext uri="{9D8B030D-6E8A-4147-A177-3AD203B41FA5}">
                      <a16:colId xmlns:a16="http://schemas.microsoft.com/office/drawing/2014/main" val="606234680"/>
                    </a:ext>
                  </a:extLst>
                </a:gridCol>
                <a:gridCol w="3107575">
                  <a:extLst>
                    <a:ext uri="{9D8B030D-6E8A-4147-A177-3AD203B41FA5}">
                      <a16:colId xmlns:a16="http://schemas.microsoft.com/office/drawing/2014/main" val="2374368306"/>
                    </a:ext>
                  </a:extLst>
                </a:gridCol>
                <a:gridCol w="3329544">
                  <a:extLst>
                    <a:ext uri="{9D8B030D-6E8A-4147-A177-3AD203B41FA5}">
                      <a16:colId xmlns:a16="http://schemas.microsoft.com/office/drawing/2014/main" val="17727846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Öncelik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Özel Hedef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Yararlanıcılar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0608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tr-TR" sz="1200" dirty="0" smtClean="0"/>
                        <a:t>Öncelik 1 - </a:t>
                      </a:r>
                    </a:p>
                    <a:p>
                      <a:r>
                        <a:rPr lang="tr-TR" sz="1200" dirty="0" smtClean="0"/>
                        <a:t>Çevre dostu sınır ötesi işbirliği bölgesi</a:t>
                      </a:r>
                    </a:p>
                    <a:p>
                      <a:endParaRPr lang="tr-TR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Özel hedef 1.1 - Enerji verimliliği ve sera gazı salınımının azaltılmasının teşvik edilmesi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aseline="0" dirty="0" smtClean="0"/>
                        <a:t>Micro, Küçük ve Orta Ölçekli İşletmeler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77688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Özel hedef 1.2 - Döngüsel ve kaynakların verimli kullanıldığı ekonomiye geçişin teşvik edilmesi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aseline="0" dirty="0" smtClean="0"/>
                        <a:t>Micro, Küçük ve Orta Ölçekli İşletmeler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681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Öncelik 2 - </a:t>
                      </a:r>
                    </a:p>
                    <a:p>
                      <a:r>
                        <a:rPr lang="tr-TR" sz="1200" dirty="0" smtClean="0"/>
                        <a:t>Sınır ötesi işbirliği bölgesinin entegre kalkınması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Özel hedef 2.1 - Kentsel alanlar dışında yerel entegre sosyal, ekonomik ve çevresel kalkınmanın, kültürün, doğal mirasın, sürdürülebilir turizmin ve güvenliğin geliştirilmesi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Yerel yönetimler;</a:t>
                      </a:r>
                    </a:p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Merkezi</a:t>
                      </a:r>
                      <a:r>
                        <a:rPr lang="tr-T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otoritenin yerinden yönetim kuruluşları;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tr-TR" sz="1200" dirty="0" smtClean="0"/>
                        <a:t>Sivil toplum örgütleri</a:t>
                      </a:r>
                      <a:r>
                        <a:rPr lang="en-US" sz="1200" dirty="0" smtClean="0"/>
                        <a:t>;</a:t>
                      </a:r>
                      <a:endParaRPr lang="tr-TR" sz="1200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tr-TR" sz="1200" dirty="0" smtClean="0"/>
                        <a:t>Meslek ve</a:t>
                      </a:r>
                      <a:r>
                        <a:rPr lang="tr-TR" sz="1200" baseline="0" dirty="0" smtClean="0"/>
                        <a:t> ticaret odaları;</a:t>
                      </a:r>
                      <a:endParaRPr lang="tr-TR" sz="1200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tr-TR" sz="1200" dirty="0" smtClean="0"/>
                        <a:t>Araştırma geliştirme ve eğitim kuruluşları</a:t>
                      </a:r>
                      <a:r>
                        <a:rPr lang="en-US" sz="1200" dirty="0" smtClean="0"/>
                        <a:t>;</a:t>
                      </a:r>
                      <a:endParaRPr lang="tr-TR" sz="1200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tr-TR" sz="1200" dirty="0" smtClean="0"/>
                        <a:t>Sosyal</a:t>
                      </a:r>
                      <a:r>
                        <a:rPr lang="tr-TR" sz="1200" baseline="0" dirty="0" smtClean="0"/>
                        <a:t> kuruluşlar;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tr-TR" sz="1200" baseline="0" dirty="0" smtClean="0"/>
                        <a:t>KOBİ’ler</a:t>
                      </a:r>
                      <a:endParaRPr lang="tr-TR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192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Öncelik 3 - </a:t>
                      </a:r>
                    </a:p>
                    <a:p>
                      <a:r>
                        <a:rPr lang="tr-TR" sz="1200" dirty="0" smtClean="0"/>
                        <a:t>Daha güvenli sınır ötesi işbirliği bölgesi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Özel hedef 3.1 - Göç yönetiminin iyileştirilmesi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Bulgaristan İçişleri</a:t>
                      </a:r>
                      <a:r>
                        <a:rPr lang="tr-T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Bakanlığının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Hask</a:t>
                      </a:r>
                      <a:r>
                        <a:rPr lang="tr-TR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öy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Burga</a:t>
                      </a: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</a:t>
                      </a: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bol</a:t>
                      </a: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 Bölge Müdürlükleri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tr-TR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Edirne</a:t>
                      </a:r>
                      <a:r>
                        <a:rPr lang="tr-T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ve Kırklareli Valilikleri;</a:t>
                      </a:r>
                    </a:p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tr-T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Diğer yasa uygulama kuruluşları.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416863"/>
                  </a:ext>
                </a:extLst>
              </a:tr>
            </a:tbl>
          </a:graphicData>
        </a:graphic>
      </p:graphicFrame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47" y="271511"/>
            <a:ext cx="2168273" cy="65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6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>
            <a:spLocks noChangeArrowheads="1"/>
          </p:cNvSpPr>
          <p:nvPr/>
        </p:nvSpPr>
        <p:spPr bwMode="auto">
          <a:xfrm>
            <a:off x="379639" y="182622"/>
            <a:ext cx="74161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Bulgaristan-Türkiye SÖİ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2021-2027 Dönemi Bütçe Dağılımı</a:t>
            </a:r>
            <a:endParaRPr lang="tr-TR" altLang="tr-TR" sz="2400" b="1" dirty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86326" y="1340768"/>
            <a:ext cx="864096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200" b="1" u="sng" dirty="0" smtClean="0">
              <a:solidFill>
                <a:schemeClr val="tx2"/>
              </a:solidFill>
            </a:endParaRPr>
          </a:p>
          <a:p>
            <a:pPr algn="just"/>
            <a:r>
              <a:rPr lang="tr-TR" sz="2800" b="1" dirty="0" smtClean="0">
                <a:solidFill>
                  <a:schemeClr val="tx2"/>
                </a:solidFill>
              </a:rPr>
              <a:t>Bütçenin öncelik alanlarına dağılımı</a:t>
            </a:r>
          </a:p>
          <a:p>
            <a:pPr algn="just"/>
            <a:endParaRPr lang="tr-TR" sz="2800" b="1" dirty="0">
              <a:solidFill>
                <a:schemeClr val="tx2"/>
              </a:solidFill>
            </a:endParaRPr>
          </a:p>
          <a:p>
            <a:pPr algn="just"/>
            <a:endParaRPr lang="tr-TR" sz="2800" b="1" dirty="0" smtClean="0">
              <a:solidFill>
                <a:schemeClr val="tx2"/>
              </a:solidFill>
            </a:endParaRPr>
          </a:p>
          <a:p>
            <a:pPr algn="just"/>
            <a:endParaRPr lang="tr-TR" sz="2800" b="1" dirty="0">
              <a:solidFill>
                <a:schemeClr val="tx2"/>
              </a:solidFill>
            </a:endParaRPr>
          </a:p>
          <a:p>
            <a:pPr algn="just"/>
            <a:endParaRPr lang="tr-TR" sz="2800" b="1" dirty="0" smtClean="0">
              <a:solidFill>
                <a:schemeClr val="tx2"/>
              </a:solidFill>
            </a:endParaRPr>
          </a:p>
          <a:p>
            <a:pPr algn="just"/>
            <a:endParaRPr lang="tr-TR" sz="2800" dirty="0" smtClean="0">
              <a:solidFill>
                <a:schemeClr val="tx2"/>
              </a:solidFill>
            </a:endParaRPr>
          </a:p>
          <a:p>
            <a:pPr algn="just"/>
            <a:endParaRPr lang="tr-TR" sz="2800" dirty="0">
              <a:solidFill>
                <a:schemeClr val="tx2"/>
              </a:solidFill>
            </a:endParaRPr>
          </a:p>
          <a:p>
            <a:pPr algn="just"/>
            <a:endParaRPr lang="tr-TR" sz="2800" dirty="0" smtClean="0">
              <a:solidFill>
                <a:schemeClr val="tx2"/>
              </a:solidFill>
            </a:endParaRPr>
          </a:p>
          <a:p>
            <a:pPr algn="just"/>
            <a:endParaRPr lang="tr-TR" sz="2800" dirty="0">
              <a:solidFill>
                <a:schemeClr val="tx2"/>
              </a:solidFill>
            </a:endParaRPr>
          </a:p>
          <a:p>
            <a:pPr algn="just"/>
            <a:endParaRPr lang="tr-TR" sz="1200" dirty="0" smtClean="0">
              <a:solidFill>
                <a:schemeClr val="tx2"/>
              </a:solidFill>
            </a:endParaRPr>
          </a:p>
          <a:p>
            <a:pPr algn="just"/>
            <a:endParaRPr lang="tr-TR" sz="1200" dirty="0" smtClean="0">
              <a:solidFill>
                <a:schemeClr val="tx2"/>
              </a:solidFill>
            </a:endParaRPr>
          </a:p>
          <a:p>
            <a:pPr algn="just"/>
            <a:r>
              <a:rPr lang="tr-TR" sz="1200" dirty="0" smtClean="0">
                <a:solidFill>
                  <a:schemeClr val="tx2"/>
                </a:solidFill>
              </a:rPr>
              <a:t>* Her öncelik için ayrılan tutarın %10’u teknik yardım bütçesi için kullanılacaktır.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tr-TR" dirty="0">
              <a:solidFill>
                <a:schemeClr val="tx2"/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993453"/>
              </p:ext>
            </p:extLst>
          </p:nvPr>
        </p:nvGraphicFramePr>
        <p:xfrm>
          <a:off x="827584" y="2103721"/>
          <a:ext cx="7848872" cy="3705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60623468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374368306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1772784656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2615950341"/>
                    </a:ext>
                  </a:extLst>
                </a:gridCol>
              </a:tblGrid>
              <a:tr h="598514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Öncelik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Özel Hedef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Bütçe</a:t>
                      </a:r>
                      <a:endParaRPr lang="tr-TR" sz="1800" baseline="0" dirty="0" smtClean="0"/>
                    </a:p>
                    <a:p>
                      <a:r>
                        <a:rPr lang="tr-TR" sz="1800" baseline="0" dirty="0" smtClean="0"/>
                        <a:t>(Avro)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Proje Bütçesi</a:t>
                      </a:r>
                    </a:p>
                    <a:p>
                      <a:r>
                        <a:rPr lang="tr-TR" sz="1800" dirty="0" smtClean="0"/>
                        <a:t>(Avro)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06081"/>
                  </a:ext>
                </a:extLst>
              </a:tr>
              <a:tr h="427510">
                <a:tc rowSpan="2">
                  <a:txBody>
                    <a:bodyPr/>
                    <a:lstStyle/>
                    <a:p>
                      <a:r>
                        <a:rPr lang="tr-TR" sz="1200" dirty="0" smtClean="0"/>
                        <a:t>Öncelik 1 - </a:t>
                      </a:r>
                    </a:p>
                    <a:p>
                      <a:r>
                        <a:rPr lang="tr-TR" sz="1200" dirty="0" smtClean="0"/>
                        <a:t>Çevre dostu sınır ötesi işbirliği bölgesi</a:t>
                      </a:r>
                    </a:p>
                    <a:p>
                      <a:endParaRPr lang="tr-TR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Özel hedef 1.1 - Enerji verimliliği ve sera gazı salınımının azaltılmasının teşvik edilmesi 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sz="1200" dirty="0" smtClean="0"/>
                        <a:t>7 608 662 </a:t>
                      </a:r>
                      <a:endParaRPr lang="tr-TR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sz="1200" dirty="0" smtClean="0"/>
                        <a:t>200.000</a:t>
                      </a:r>
                      <a:r>
                        <a:rPr lang="tr-TR" sz="1200" baseline="0" dirty="0" smtClean="0"/>
                        <a:t> – 400.000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776881"/>
                  </a:ext>
                </a:extLst>
              </a:tr>
              <a:tr h="598514">
                <a:tc vMerge="1">
                  <a:txBody>
                    <a:bodyPr/>
                    <a:lstStyle/>
                    <a:p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Özel hedef 1.2 - Döngüsel ve kaynakların</a:t>
                      </a:r>
                      <a:r>
                        <a:rPr lang="tr-TR" sz="1200" baseline="0" dirty="0" smtClean="0"/>
                        <a:t> verimli kullanıldığı </a:t>
                      </a:r>
                      <a:r>
                        <a:rPr lang="tr-TR" sz="1200" dirty="0" smtClean="0"/>
                        <a:t>ekonomiye geçişin teşvik edilmesi 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200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681245"/>
                  </a:ext>
                </a:extLst>
              </a:tr>
              <a:tr h="940521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Öncelik 2 - </a:t>
                      </a:r>
                    </a:p>
                    <a:p>
                      <a:r>
                        <a:rPr lang="tr-TR" sz="1200" dirty="0" smtClean="0"/>
                        <a:t>Sınır ötesi işbirliği bölgesinin entegre kalkınması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Özel hedef 2.1 - Kentsel alanlar dışında yerel entegre sosyal, ekonomik ve çevresel kalkınmanın, kültürün, doğal mirasın, sürdürülebilir turizmin ve güvenliğin geliştirilmesi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tr-TR" sz="1200" dirty="0" smtClean="0"/>
                        <a:t>24 816 287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tr-TR" sz="1200" dirty="0" smtClean="0"/>
                        <a:t>500.000</a:t>
                      </a:r>
                      <a:r>
                        <a:rPr lang="tr-TR" sz="1200" baseline="0" dirty="0" smtClean="0"/>
                        <a:t> – 1.000.000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192178"/>
                  </a:ext>
                </a:extLst>
              </a:tr>
              <a:tr h="598514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Öncelik 3 - </a:t>
                      </a:r>
                    </a:p>
                    <a:p>
                      <a:r>
                        <a:rPr lang="tr-TR" sz="1200" dirty="0" smtClean="0"/>
                        <a:t>Daha güvenli sınır ötesi işbirliği bölgesi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Özel hedef 3.1 - Göç yönetiminin iyileştirilmesi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tr-TR" sz="1200" dirty="0" smtClean="0"/>
                        <a:t>1 990 302</a:t>
                      </a:r>
                      <a:endParaRPr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endParaRPr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416863"/>
                  </a:ext>
                </a:extLst>
              </a:tr>
              <a:tr h="321948">
                <a:tc gridSpan="2">
                  <a:txBody>
                    <a:bodyPr/>
                    <a:lstStyle/>
                    <a:p>
                      <a:r>
                        <a:rPr lang="tr-TR" sz="1200" dirty="0" smtClean="0"/>
                        <a:t>Toplam Bütçe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tr-TR" sz="1200" dirty="0" smtClean="0"/>
                        <a:t>34 415 251</a:t>
                      </a:r>
                      <a:endParaRPr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endParaRPr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043326"/>
                  </a:ext>
                </a:extLst>
              </a:tr>
            </a:tbl>
          </a:graphicData>
        </a:graphic>
      </p:graphicFrame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47" y="271511"/>
            <a:ext cx="2168273" cy="65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9581</TotalTime>
  <Words>824</Words>
  <Application>Microsoft Office PowerPoint</Application>
  <PresentationFormat>Ekran Gösterisi (4:3)</PresentationFormat>
  <Paragraphs>186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Avenir Book</vt:lpstr>
      <vt:lpstr>Avenir-LightOblique</vt:lpstr>
      <vt:lpstr>Calibri</vt:lpstr>
      <vt:lpstr>Ebrima</vt:lpstr>
      <vt:lpstr>Times New Roman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IPA Çok Yararlanıcılı Program</dc:title>
  <dc:creator>Tijen İgci</dc:creator>
  <cp:lastModifiedBy>Esra</cp:lastModifiedBy>
  <cp:revision>710</cp:revision>
  <cp:lastPrinted>2019-02-15T11:53:04Z</cp:lastPrinted>
  <dcterms:created xsi:type="dcterms:W3CDTF">2012-01-03T09:26:33Z</dcterms:created>
  <dcterms:modified xsi:type="dcterms:W3CDTF">2023-10-23T13:21:57Z</dcterms:modified>
</cp:coreProperties>
</file>